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7"/>
  </p:notesMasterIdLst>
  <p:sldIdLst>
    <p:sldId id="256" r:id="rId2"/>
    <p:sldId id="260" r:id="rId3"/>
    <p:sldId id="281" r:id="rId4"/>
    <p:sldId id="305" r:id="rId5"/>
    <p:sldId id="306" r:id="rId6"/>
    <p:sldId id="307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47" r:id="rId19"/>
    <p:sldId id="348" r:id="rId20"/>
    <p:sldId id="349" r:id="rId21"/>
    <p:sldId id="350" r:id="rId22"/>
    <p:sldId id="351" r:id="rId23"/>
    <p:sldId id="352" r:id="rId24"/>
    <p:sldId id="357" r:id="rId25"/>
    <p:sldId id="353" r:id="rId26"/>
    <p:sldId id="355" r:id="rId27"/>
    <p:sldId id="354" r:id="rId28"/>
    <p:sldId id="356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</p:sldIdLst>
  <p:sldSz cx="9144000" cy="5143500" type="screen16x9"/>
  <p:notesSz cx="6858000" cy="9144000"/>
  <p:embeddedFontLst>
    <p:embeddedFont>
      <p:font typeface="Actor" panose="020B0604020202020204" charset="0"/>
      <p:regular r:id="rId58"/>
    </p:embeddedFont>
    <p:embeddedFont>
      <p:font typeface="Bebas Neue" panose="020B060402020202020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uprum" panose="020B0604020202020204" charset="0"/>
      <p:regular r:id="rId64"/>
      <p:bold r:id="rId65"/>
      <p:italic r:id="rId66"/>
      <p:boldItalic r:id="rId67"/>
    </p:embeddedFont>
    <p:embeddedFont>
      <p:font typeface="Cuprum Medium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5A752D4-A026-46B5-BF97-32F8F6EEE9A0}">
          <p14:sldIdLst>
            <p14:sldId id="256"/>
            <p14:sldId id="260"/>
            <p14:sldId id="281"/>
            <p14:sldId id="305"/>
            <p14:sldId id="306"/>
            <p14:sldId id="307"/>
            <p14:sldId id="308"/>
            <p14:sldId id="310"/>
            <p14:sldId id="311"/>
          </p14:sldIdLst>
        </p14:section>
        <p14:section name="Untitled Section" id="{10C2AA66-E302-4FDD-99A1-4247382996DB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47"/>
            <p14:sldId id="348"/>
            <p14:sldId id="349"/>
            <p14:sldId id="350"/>
            <p14:sldId id="351"/>
            <p14:sldId id="352"/>
            <p14:sldId id="357"/>
            <p14:sldId id="353"/>
            <p14:sldId id="355"/>
            <p14:sldId id="354"/>
            <p14:sldId id="356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2C036A-9AE6-4E47-BC03-572E23C71CDE}">
  <a:tblStyle styleId="{432C036A-9AE6-4E47-BC03-572E23C71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4" d="100"/>
          <a:sy n="74" d="100"/>
        </p:scale>
        <p:origin x="336" y="1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1333e20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1333e20b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daacbd15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daacbd15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4000"/>
          </a:blip>
          <a:srcRect t="7798" b="78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86400"/>
            <a:ext cx="5029200" cy="20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098" y="3368825"/>
            <a:ext cx="5029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434343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4000"/>
          </a:blip>
          <a:srcRect t="7798" b="78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3165965" y="4470959"/>
            <a:ext cx="2812071" cy="560752"/>
            <a:chOff x="2702951" y="4470959"/>
            <a:chExt cx="2812071" cy="560752"/>
          </a:xfrm>
        </p:grpSpPr>
        <p:sp>
          <p:nvSpPr>
            <p:cNvPr id="55" name="Google Shape;55;p6"/>
            <p:cNvSpPr/>
            <p:nvPr/>
          </p:nvSpPr>
          <p:spPr>
            <a:xfrm flipH="1">
              <a:off x="4614186" y="4471235"/>
              <a:ext cx="900836" cy="559924"/>
            </a:xfrm>
            <a:custGeom>
              <a:avLst/>
              <a:gdLst/>
              <a:ahLst/>
              <a:cxnLst/>
              <a:rect l="l" t="t" r="r" b="b"/>
              <a:pathLst>
                <a:path w="39137" h="24326" extrusionOk="0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flipH="1">
              <a:off x="3659397" y="4470959"/>
              <a:ext cx="954812" cy="560752"/>
            </a:xfrm>
            <a:custGeom>
              <a:avLst/>
              <a:gdLst/>
              <a:ahLst/>
              <a:cxnLst/>
              <a:rect l="l" t="t" r="r" b="b"/>
              <a:pathLst>
                <a:path w="41482" h="24362" extrusionOk="0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flipH="1">
              <a:off x="2702951" y="4473974"/>
              <a:ext cx="955364" cy="555527"/>
            </a:xfrm>
            <a:custGeom>
              <a:avLst/>
              <a:gdLst/>
              <a:ahLst/>
              <a:cxnLst/>
              <a:rect l="l" t="t" r="r" b="b"/>
              <a:pathLst>
                <a:path w="41506" h="24135" extrusionOk="0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74000"/>
          </a:blip>
          <a:srcRect t="7798" b="78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4002775" y="1025888"/>
            <a:ext cx="4426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1"/>
          </p:nvPr>
        </p:nvSpPr>
        <p:spPr>
          <a:xfrm>
            <a:off x="4002775" y="2086398"/>
            <a:ext cx="4426200" cy="14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9"/>
          <p:cNvGrpSpPr/>
          <p:nvPr/>
        </p:nvGrpSpPr>
        <p:grpSpPr>
          <a:xfrm flipH="1">
            <a:off x="6095423" y="4260636"/>
            <a:ext cx="3048566" cy="747829"/>
            <a:chOff x="6127800" y="4372300"/>
            <a:chExt cx="2593200" cy="636125"/>
          </a:xfrm>
        </p:grpSpPr>
        <p:sp>
          <p:nvSpPr>
            <p:cNvPr id="100" name="Google Shape;100;p9"/>
            <p:cNvSpPr/>
            <p:nvPr/>
          </p:nvSpPr>
          <p:spPr>
            <a:xfrm>
              <a:off x="6127800" y="4372600"/>
              <a:ext cx="978425" cy="608150"/>
            </a:xfrm>
            <a:custGeom>
              <a:avLst/>
              <a:gdLst/>
              <a:ahLst/>
              <a:cxnLst/>
              <a:rect l="l" t="t" r="r" b="b"/>
              <a:pathLst>
                <a:path w="39137" h="24326" extrusionOk="0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7106200" y="4372300"/>
              <a:ext cx="1037050" cy="609050"/>
            </a:xfrm>
            <a:custGeom>
              <a:avLst/>
              <a:gdLst/>
              <a:ahLst/>
              <a:cxnLst/>
              <a:rect l="l" t="t" r="r" b="b"/>
              <a:pathLst>
                <a:path w="41482" h="24362" extrusionOk="0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102;p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103" name="Google Shape;103;p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50" extrusionOk="0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avLst/>
                <a:gdLst/>
                <a:ahLst/>
                <a:cxnLst/>
                <a:rect l="l" t="t" r="r" b="b"/>
                <a:pathLst>
                  <a:path w="20741" h="12539" extrusionOk="0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62" extrusionOk="0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avLst/>
                <a:gdLst/>
                <a:ahLst/>
                <a:cxnLst/>
                <a:rect l="l" t="t" r="r" b="b"/>
                <a:pathLst>
                  <a:path w="20777" h="12538" extrusionOk="0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2551" extrusionOk="0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7"/>
          <p:cNvPicPr preferRelativeResize="0"/>
          <p:nvPr/>
        </p:nvPicPr>
        <p:blipFill rotWithShape="1">
          <a:blip r:embed="rId2">
            <a:alphaModFix amt="74000"/>
          </a:blip>
          <a:srcRect t="7798" b="78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 txBox="1">
            <a:spLocks noGrp="1"/>
          </p:cNvSpPr>
          <p:nvPr>
            <p:ph type="body" idx="1"/>
          </p:nvPr>
        </p:nvSpPr>
        <p:spPr>
          <a:xfrm>
            <a:off x="1952850" y="1368125"/>
            <a:ext cx="5238300" cy="28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0" y="3787262"/>
            <a:ext cx="1785800" cy="128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374" y="2689695"/>
            <a:ext cx="2906751" cy="260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17"/>
          <p:cNvGrpSpPr/>
          <p:nvPr/>
        </p:nvGrpSpPr>
        <p:grpSpPr>
          <a:xfrm flipH="1">
            <a:off x="3352153" y="4260636"/>
            <a:ext cx="2439693" cy="747829"/>
            <a:chOff x="6127800" y="4372300"/>
            <a:chExt cx="2075275" cy="636125"/>
          </a:xfrm>
        </p:grpSpPr>
        <p:sp>
          <p:nvSpPr>
            <p:cNvPr id="204" name="Google Shape;204;p17"/>
            <p:cNvSpPr/>
            <p:nvPr/>
          </p:nvSpPr>
          <p:spPr>
            <a:xfrm>
              <a:off x="6127800" y="4372600"/>
              <a:ext cx="978425" cy="608150"/>
            </a:xfrm>
            <a:custGeom>
              <a:avLst/>
              <a:gdLst/>
              <a:ahLst/>
              <a:cxnLst/>
              <a:rect l="l" t="t" r="r" b="b"/>
              <a:pathLst>
                <a:path w="39137" h="24326" extrusionOk="0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7106200" y="4372300"/>
              <a:ext cx="1037050" cy="609050"/>
            </a:xfrm>
            <a:custGeom>
              <a:avLst/>
              <a:gdLst/>
              <a:ahLst/>
              <a:cxnLst/>
              <a:rect l="l" t="t" r="r" b="b"/>
              <a:pathLst>
                <a:path w="41482" h="24362" extrusionOk="0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17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207" name="Google Shape;207;p17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50" extrusionOk="0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avLst/>
                <a:gdLst/>
                <a:ahLst/>
                <a:cxnLst/>
                <a:rect l="l" t="t" r="r" b="b"/>
                <a:pathLst>
                  <a:path w="20741" h="12539" extrusionOk="0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62" extrusionOk="0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avLst/>
                <a:gdLst/>
                <a:ahLst/>
                <a:cxnLst/>
                <a:rect l="l" t="t" r="r" b="b"/>
                <a:pathLst>
                  <a:path w="20777" h="12538" extrusionOk="0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2"/>
          <p:cNvPicPr preferRelativeResize="0"/>
          <p:nvPr/>
        </p:nvPicPr>
        <p:blipFill rotWithShape="1">
          <a:blip r:embed="rId2">
            <a:alphaModFix amt="74000"/>
          </a:blip>
          <a:srcRect t="7798" b="78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2"/>
          <p:cNvSpPr txBox="1">
            <a:spLocks noGrp="1"/>
          </p:cNvSpPr>
          <p:nvPr>
            <p:ph type="subTitle" idx="1"/>
          </p:nvPr>
        </p:nvSpPr>
        <p:spPr>
          <a:xfrm>
            <a:off x="719919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subTitle" idx="2"/>
          </p:nvPr>
        </p:nvSpPr>
        <p:spPr>
          <a:xfrm>
            <a:off x="719919" y="2877725"/>
            <a:ext cx="21933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2"/>
          <p:cNvSpPr txBox="1">
            <a:spLocks noGrp="1"/>
          </p:cNvSpPr>
          <p:nvPr>
            <p:ph type="subTitle" idx="3"/>
          </p:nvPr>
        </p:nvSpPr>
        <p:spPr>
          <a:xfrm>
            <a:off x="3475281" y="2877725"/>
            <a:ext cx="21933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4"/>
          </p:nvPr>
        </p:nvSpPr>
        <p:spPr>
          <a:xfrm>
            <a:off x="6230781" y="2877725"/>
            <a:ext cx="21933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5"/>
          </p:nvPr>
        </p:nvSpPr>
        <p:spPr>
          <a:xfrm>
            <a:off x="3475294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6"/>
          </p:nvPr>
        </p:nvSpPr>
        <p:spPr>
          <a:xfrm>
            <a:off x="6230669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67" name="Google Shape;267;p22"/>
          <p:cNvGrpSpPr/>
          <p:nvPr/>
        </p:nvGrpSpPr>
        <p:grpSpPr>
          <a:xfrm flipH="1">
            <a:off x="3534363" y="4470959"/>
            <a:ext cx="2075275" cy="560752"/>
            <a:chOff x="-53487" y="4470959"/>
            <a:chExt cx="2075275" cy="560752"/>
          </a:xfrm>
        </p:grpSpPr>
        <p:sp>
          <p:nvSpPr>
            <p:cNvPr id="268" name="Google Shape;268;p22"/>
            <p:cNvSpPr/>
            <p:nvPr/>
          </p:nvSpPr>
          <p:spPr>
            <a:xfrm>
              <a:off x="57438" y="4471235"/>
              <a:ext cx="900836" cy="559924"/>
            </a:xfrm>
            <a:custGeom>
              <a:avLst/>
              <a:gdLst/>
              <a:ahLst/>
              <a:cxnLst/>
              <a:rect l="l" t="t" r="r" b="b"/>
              <a:pathLst>
                <a:path w="39137" h="24326" extrusionOk="0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958251" y="4470959"/>
              <a:ext cx="954812" cy="560752"/>
            </a:xfrm>
            <a:custGeom>
              <a:avLst/>
              <a:gdLst/>
              <a:ahLst/>
              <a:cxnLst/>
              <a:rect l="l" t="t" r="r" b="b"/>
              <a:pathLst>
                <a:path w="41482" h="24362" extrusionOk="0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2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271" name="Google Shape;271;p22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50" extrusionOk="0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avLst/>
                <a:gdLst/>
                <a:ahLst/>
                <a:cxnLst/>
                <a:rect l="l" t="t" r="r" b="b"/>
                <a:pathLst>
                  <a:path w="20741" h="12539" extrusionOk="0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62" extrusionOk="0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avLst/>
                <a:gdLst/>
                <a:ahLst/>
                <a:cxnLst/>
                <a:rect l="l" t="t" r="r" b="b"/>
                <a:pathLst>
                  <a:path w="20777" h="12538" extrusionOk="0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8"/>
          <p:cNvPicPr preferRelativeResize="0"/>
          <p:nvPr/>
        </p:nvPicPr>
        <p:blipFill rotWithShape="1">
          <a:blip r:embed="rId2">
            <a:alphaModFix amt="74000"/>
          </a:blip>
          <a:srcRect t="7798" b="78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28"/>
          <p:cNvGrpSpPr/>
          <p:nvPr/>
        </p:nvGrpSpPr>
        <p:grpSpPr>
          <a:xfrm>
            <a:off x="2742575" y="4260636"/>
            <a:ext cx="3658849" cy="747829"/>
            <a:chOff x="6127800" y="4372300"/>
            <a:chExt cx="3112325" cy="636125"/>
          </a:xfrm>
        </p:grpSpPr>
        <p:sp>
          <p:nvSpPr>
            <p:cNvPr id="355" name="Google Shape;355;p28"/>
            <p:cNvSpPr/>
            <p:nvPr/>
          </p:nvSpPr>
          <p:spPr>
            <a:xfrm>
              <a:off x="6127800" y="4372600"/>
              <a:ext cx="978425" cy="608150"/>
            </a:xfrm>
            <a:custGeom>
              <a:avLst/>
              <a:gdLst/>
              <a:ahLst/>
              <a:cxnLst/>
              <a:rect l="l" t="t" r="r" b="b"/>
              <a:pathLst>
                <a:path w="39137" h="24326" extrusionOk="0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7106200" y="4372300"/>
              <a:ext cx="1037050" cy="609050"/>
            </a:xfrm>
            <a:custGeom>
              <a:avLst/>
              <a:gdLst/>
              <a:ahLst/>
              <a:cxnLst/>
              <a:rect l="l" t="t" r="r" b="b"/>
              <a:pathLst>
                <a:path w="41482" h="24362" extrusionOk="0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8144425" y="4375575"/>
              <a:ext cx="1037650" cy="603375"/>
            </a:xfrm>
            <a:custGeom>
              <a:avLst/>
              <a:gdLst/>
              <a:ahLst/>
              <a:cxnLst/>
              <a:rect l="l" t="t" r="r" b="b"/>
              <a:pathLst>
                <a:path w="41506" h="24135" extrusionOk="0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28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359" name="Google Shape;359;p2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50" extrusionOk="0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avLst/>
                <a:gdLst/>
                <a:ahLst/>
                <a:cxnLst/>
                <a:rect l="l" t="t" r="r" b="b"/>
                <a:pathLst>
                  <a:path w="20741" h="12539" extrusionOk="0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62" extrusionOk="0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avLst/>
                <a:gdLst/>
                <a:ahLst/>
                <a:cxnLst/>
                <a:rect l="l" t="t" r="r" b="b"/>
                <a:pathLst>
                  <a:path w="20777" h="12538" extrusionOk="0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2551" extrusionOk="0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20766" h="12517" extrusionOk="0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9"/>
          <p:cNvPicPr preferRelativeResize="0"/>
          <p:nvPr/>
        </p:nvPicPr>
        <p:blipFill rotWithShape="1">
          <a:blip r:embed="rId2">
            <a:alphaModFix amt="74000"/>
          </a:blip>
          <a:srcRect t="7798" b="78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9"/>
          <p:cNvGrpSpPr/>
          <p:nvPr/>
        </p:nvGrpSpPr>
        <p:grpSpPr>
          <a:xfrm>
            <a:off x="-2" y="4260636"/>
            <a:ext cx="3048566" cy="747829"/>
            <a:chOff x="6127800" y="4372300"/>
            <a:chExt cx="2593200" cy="636125"/>
          </a:xfrm>
        </p:grpSpPr>
        <p:sp>
          <p:nvSpPr>
            <p:cNvPr id="368" name="Google Shape;368;p29"/>
            <p:cNvSpPr/>
            <p:nvPr/>
          </p:nvSpPr>
          <p:spPr>
            <a:xfrm>
              <a:off x="6127800" y="4372600"/>
              <a:ext cx="978425" cy="608150"/>
            </a:xfrm>
            <a:custGeom>
              <a:avLst/>
              <a:gdLst/>
              <a:ahLst/>
              <a:cxnLst/>
              <a:rect l="l" t="t" r="r" b="b"/>
              <a:pathLst>
                <a:path w="39137" h="24326" extrusionOk="0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7106200" y="4372300"/>
              <a:ext cx="1037050" cy="609050"/>
            </a:xfrm>
            <a:custGeom>
              <a:avLst/>
              <a:gdLst/>
              <a:ahLst/>
              <a:cxnLst/>
              <a:rect l="l" t="t" r="r" b="b"/>
              <a:pathLst>
                <a:path w="41482" h="24362" extrusionOk="0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2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371" name="Google Shape;371;p2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50" extrusionOk="0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avLst/>
                <a:gdLst/>
                <a:ahLst/>
                <a:cxnLst/>
                <a:rect l="l" t="t" r="r" b="b"/>
                <a:pathLst>
                  <a:path w="20741" h="12539" extrusionOk="0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62" extrusionOk="0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avLst/>
                <a:gdLst/>
                <a:ahLst/>
                <a:cxnLst/>
                <a:rect l="l" t="t" r="r" b="b"/>
                <a:pathLst>
                  <a:path w="20777" h="12538" extrusionOk="0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2551" extrusionOk="0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9"/>
          <p:cNvGrpSpPr/>
          <p:nvPr/>
        </p:nvGrpSpPr>
        <p:grpSpPr>
          <a:xfrm flipH="1">
            <a:off x="6095423" y="4260636"/>
            <a:ext cx="3048566" cy="747829"/>
            <a:chOff x="6127800" y="4372300"/>
            <a:chExt cx="2593200" cy="636125"/>
          </a:xfrm>
        </p:grpSpPr>
        <p:sp>
          <p:nvSpPr>
            <p:cNvPr id="377" name="Google Shape;377;p29"/>
            <p:cNvSpPr/>
            <p:nvPr/>
          </p:nvSpPr>
          <p:spPr>
            <a:xfrm>
              <a:off x="6127800" y="4372600"/>
              <a:ext cx="978425" cy="608150"/>
            </a:xfrm>
            <a:custGeom>
              <a:avLst/>
              <a:gdLst/>
              <a:ahLst/>
              <a:cxnLst/>
              <a:rect l="l" t="t" r="r" b="b"/>
              <a:pathLst>
                <a:path w="39137" h="24326" extrusionOk="0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7106200" y="4372300"/>
              <a:ext cx="1037050" cy="609050"/>
            </a:xfrm>
            <a:custGeom>
              <a:avLst/>
              <a:gdLst/>
              <a:ahLst/>
              <a:cxnLst/>
              <a:rect l="l" t="t" r="r" b="b"/>
              <a:pathLst>
                <a:path w="41482" h="24362" extrusionOk="0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" name="Google Shape;379;p2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380" name="Google Shape;380;p2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50" extrusionOk="0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avLst/>
                <a:gdLst/>
                <a:ahLst/>
                <a:cxnLst/>
                <a:rect l="l" t="t" r="r" b="b"/>
                <a:pathLst>
                  <a:path w="20741" h="12539" extrusionOk="0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62" extrusionOk="0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avLst/>
                <a:gdLst/>
                <a:ahLst/>
                <a:cxnLst/>
                <a:rect l="l" t="t" r="r" b="b"/>
                <a:pathLst>
                  <a:path w="20777" h="12538" extrusionOk="0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2551" extrusionOk="0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63" r:id="rId4"/>
    <p:sldLayoutId id="2147483668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715100" y="1086400"/>
            <a:ext cx="5029200" cy="20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rgbClr val="157A9E"/>
                </a:solidFill>
              </a:rPr>
              <a:t>HOSPITAL </a:t>
            </a:r>
            <a:r>
              <a:rPr lang="en-US" sz="3700" dirty="0">
                <a:solidFill>
                  <a:schemeClr val="tx2"/>
                </a:solidFill>
              </a:rPr>
              <a:t>MANAGEMENT</a:t>
            </a:r>
            <a:r>
              <a:rPr lang="en-US" sz="3700" dirty="0">
                <a:solidFill>
                  <a:srgbClr val="FF0000"/>
                </a:solidFill>
              </a:rPr>
              <a:t> </a:t>
            </a:r>
            <a:r>
              <a:rPr lang="en-US" sz="3700" dirty="0">
                <a:solidFill>
                  <a:srgbClr val="157A9E"/>
                </a:solidFill>
              </a:rPr>
              <a:t>SYSTEM</a:t>
            </a:r>
            <a:endParaRPr sz="3700" dirty="0">
              <a:solidFill>
                <a:srgbClr val="157A9E"/>
              </a:solidFill>
            </a:endParaRPr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715100" y="3389510"/>
            <a:ext cx="5029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2"/>
                </a:solidFill>
              </a:rPr>
              <a:t>Cardiology Department</a:t>
            </a:r>
            <a:endParaRPr sz="2000" b="1" dirty="0">
              <a:solidFill>
                <a:schemeClr val="tx2"/>
              </a:solidFill>
            </a:endParaRPr>
          </a:p>
        </p:txBody>
      </p:sp>
      <p:pic>
        <p:nvPicPr>
          <p:cNvPr id="397" name="Google Shape;3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609" y="791455"/>
            <a:ext cx="3170974" cy="40648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8" name="Google Shape;398;p33"/>
          <p:cNvGrpSpPr/>
          <p:nvPr/>
        </p:nvGrpSpPr>
        <p:grpSpPr>
          <a:xfrm>
            <a:off x="820725" y="3099875"/>
            <a:ext cx="5191000" cy="312925"/>
            <a:chOff x="820725" y="2504450"/>
            <a:chExt cx="5191000" cy="312925"/>
          </a:xfrm>
        </p:grpSpPr>
        <p:cxnSp>
          <p:nvCxnSpPr>
            <p:cNvPr id="399" name="Google Shape;399;p33"/>
            <p:cNvCxnSpPr/>
            <p:nvPr/>
          </p:nvCxnSpPr>
          <p:spPr>
            <a:xfrm>
              <a:off x="820725" y="2712413"/>
              <a:ext cx="4704000" cy="0"/>
            </a:xfrm>
            <a:prstGeom prst="straightConnector1">
              <a:avLst/>
            </a:prstGeom>
            <a:noFill/>
            <a:ln w="19050" cap="flat" cmpd="sng">
              <a:solidFill>
                <a:srgbClr val="157A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0" name="Google Shape;400;p33"/>
            <p:cNvSpPr/>
            <p:nvPr/>
          </p:nvSpPr>
          <p:spPr>
            <a:xfrm>
              <a:off x="5492575" y="2504450"/>
              <a:ext cx="519150" cy="312925"/>
            </a:xfrm>
            <a:custGeom>
              <a:avLst/>
              <a:gdLst/>
              <a:ahLst/>
              <a:cxnLst/>
              <a:rect l="l" t="t" r="r" b="b"/>
              <a:pathLst>
                <a:path w="20766" h="12517" extrusionOk="0">
                  <a:moveTo>
                    <a:pt x="8910" y="1"/>
                  </a:moveTo>
                  <a:cubicBezTo>
                    <a:pt x="8897" y="1"/>
                    <a:pt x="8884" y="2"/>
                    <a:pt x="8871" y="3"/>
                  </a:cubicBezTo>
                  <a:cubicBezTo>
                    <a:pt x="8669" y="15"/>
                    <a:pt x="8514" y="182"/>
                    <a:pt x="8514" y="372"/>
                  </a:cubicBezTo>
                  <a:lnTo>
                    <a:pt x="8323" y="9481"/>
                  </a:lnTo>
                  <a:lnTo>
                    <a:pt x="8073" y="8278"/>
                  </a:lnTo>
                  <a:cubicBezTo>
                    <a:pt x="8038" y="8088"/>
                    <a:pt x="7871" y="7957"/>
                    <a:pt x="7692" y="7957"/>
                  </a:cubicBezTo>
                  <a:lnTo>
                    <a:pt x="5299" y="7957"/>
                  </a:lnTo>
                  <a:lnTo>
                    <a:pt x="3573" y="5623"/>
                  </a:lnTo>
                  <a:cubicBezTo>
                    <a:pt x="3513" y="5528"/>
                    <a:pt x="3406" y="5480"/>
                    <a:pt x="3311" y="5480"/>
                  </a:cubicBezTo>
                  <a:lnTo>
                    <a:pt x="3096" y="5480"/>
                  </a:lnTo>
                  <a:lnTo>
                    <a:pt x="1049" y="7980"/>
                  </a:lnTo>
                  <a:lnTo>
                    <a:pt x="1" y="7980"/>
                  </a:lnTo>
                  <a:lnTo>
                    <a:pt x="1" y="8659"/>
                  </a:lnTo>
                  <a:lnTo>
                    <a:pt x="1180" y="8659"/>
                  </a:lnTo>
                  <a:lnTo>
                    <a:pt x="1370" y="8647"/>
                  </a:lnTo>
                  <a:lnTo>
                    <a:pt x="3251" y="6349"/>
                  </a:lnTo>
                  <a:lnTo>
                    <a:pt x="4835" y="8492"/>
                  </a:lnTo>
                  <a:lnTo>
                    <a:pt x="4978" y="8647"/>
                  </a:lnTo>
                  <a:lnTo>
                    <a:pt x="7442" y="8647"/>
                  </a:lnTo>
                  <a:lnTo>
                    <a:pt x="8192" y="12207"/>
                  </a:lnTo>
                  <a:cubicBezTo>
                    <a:pt x="8216" y="12386"/>
                    <a:pt x="8383" y="12517"/>
                    <a:pt x="8561" y="12517"/>
                  </a:cubicBezTo>
                  <a:lnTo>
                    <a:pt x="8585" y="12517"/>
                  </a:lnTo>
                  <a:cubicBezTo>
                    <a:pt x="8800" y="12493"/>
                    <a:pt x="8942" y="12338"/>
                    <a:pt x="8942" y="12136"/>
                  </a:cubicBezTo>
                  <a:lnTo>
                    <a:pt x="9097" y="5468"/>
                  </a:lnTo>
                  <a:lnTo>
                    <a:pt x="9383" y="8373"/>
                  </a:lnTo>
                  <a:cubicBezTo>
                    <a:pt x="9395" y="8564"/>
                    <a:pt x="9562" y="8719"/>
                    <a:pt x="9752" y="8719"/>
                  </a:cubicBezTo>
                  <a:lnTo>
                    <a:pt x="14145" y="8719"/>
                  </a:lnTo>
                  <a:lnTo>
                    <a:pt x="16408" y="11171"/>
                  </a:lnTo>
                  <a:cubicBezTo>
                    <a:pt x="16479" y="11243"/>
                    <a:pt x="16598" y="11290"/>
                    <a:pt x="16717" y="11290"/>
                  </a:cubicBezTo>
                  <a:lnTo>
                    <a:pt x="16908" y="11266"/>
                  </a:lnTo>
                  <a:lnTo>
                    <a:pt x="18979" y="8076"/>
                  </a:lnTo>
                  <a:lnTo>
                    <a:pt x="19408" y="8540"/>
                  </a:lnTo>
                  <a:lnTo>
                    <a:pt x="19539" y="8659"/>
                  </a:lnTo>
                  <a:lnTo>
                    <a:pt x="20765" y="8659"/>
                  </a:lnTo>
                  <a:lnTo>
                    <a:pt x="20765" y="7980"/>
                  </a:lnTo>
                  <a:lnTo>
                    <a:pt x="19813" y="7980"/>
                  </a:lnTo>
                  <a:lnTo>
                    <a:pt x="19194" y="7337"/>
                  </a:lnTo>
                  <a:cubicBezTo>
                    <a:pt x="19119" y="7273"/>
                    <a:pt x="19025" y="7228"/>
                    <a:pt x="18921" y="7228"/>
                  </a:cubicBezTo>
                  <a:cubicBezTo>
                    <a:pt x="18909" y="7228"/>
                    <a:pt x="18896" y="7229"/>
                    <a:pt x="18884" y="7230"/>
                  </a:cubicBezTo>
                  <a:lnTo>
                    <a:pt x="18694" y="7266"/>
                  </a:lnTo>
                  <a:lnTo>
                    <a:pt x="16646" y="10433"/>
                  </a:lnTo>
                  <a:lnTo>
                    <a:pt x="14538" y="8159"/>
                  </a:lnTo>
                  <a:lnTo>
                    <a:pt x="14407" y="8040"/>
                  </a:lnTo>
                  <a:lnTo>
                    <a:pt x="10014" y="8040"/>
                  </a:lnTo>
                  <a:lnTo>
                    <a:pt x="9276" y="337"/>
                  </a:lnTo>
                  <a:cubicBezTo>
                    <a:pt x="9265" y="158"/>
                    <a:pt x="9097" y="1"/>
                    <a:pt x="8910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3"/>
          <p:cNvGrpSpPr/>
          <p:nvPr/>
        </p:nvGrpSpPr>
        <p:grpSpPr>
          <a:xfrm>
            <a:off x="106215" y="4268320"/>
            <a:ext cx="3658849" cy="747829"/>
            <a:chOff x="6127800" y="4372300"/>
            <a:chExt cx="3112325" cy="636125"/>
          </a:xfrm>
        </p:grpSpPr>
        <p:sp>
          <p:nvSpPr>
            <p:cNvPr id="402" name="Google Shape;402;p33"/>
            <p:cNvSpPr/>
            <p:nvPr/>
          </p:nvSpPr>
          <p:spPr>
            <a:xfrm>
              <a:off x="6127800" y="4372600"/>
              <a:ext cx="978425" cy="608150"/>
            </a:xfrm>
            <a:custGeom>
              <a:avLst/>
              <a:gdLst/>
              <a:ahLst/>
              <a:cxnLst/>
              <a:rect l="l" t="t" r="r" b="b"/>
              <a:pathLst>
                <a:path w="39137" h="24326" extrusionOk="0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7106200" y="4372300"/>
              <a:ext cx="1037050" cy="609050"/>
            </a:xfrm>
            <a:custGeom>
              <a:avLst/>
              <a:gdLst/>
              <a:ahLst/>
              <a:cxnLst/>
              <a:rect l="l" t="t" r="r" b="b"/>
              <a:pathLst>
                <a:path w="41482" h="24362" extrusionOk="0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8144425" y="4375575"/>
              <a:ext cx="1037650" cy="603375"/>
            </a:xfrm>
            <a:custGeom>
              <a:avLst/>
              <a:gdLst/>
              <a:ahLst/>
              <a:cxnLst/>
              <a:rect l="l" t="t" r="r" b="b"/>
              <a:pathLst>
                <a:path w="41506" h="24135" extrusionOk="0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33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406" name="Google Shape;406;p33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50" extrusionOk="0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avLst/>
                <a:gdLst/>
                <a:ahLst/>
                <a:cxnLst/>
                <a:rect l="l" t="t" r="r" b="b"/>
                <a:pathLst>
                  <a:path w="20741" h="12539" extrusionOk="0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12562" extrusionOk="0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avLst/>
                <a:gdLst/>
                <a:ahLst/>
                <a:cxnLst/>
                <a:rect l="l" t="t" r="r" b="b"/>
                <a:pathLst>
                  <a:path w="20777" h="12538" extrusionOk="0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2551" extrusionOk="0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20766" h="12517" extrusionOk="0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C19E-01FA-4C76-BB8D-794FFBE1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9011"/>
            <a:ext cx="7704000" cy="457200"/>
          </a:xfrm>
        </p:spPr>
        <p:txBody>
          <a:bodyPr/>
          <a:lstStyle/>
          <a:p>
            <a:r>
              <a:rPr lang="en-US" sz="2400" dirty="0"/>
              <a:t>Ward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705398-2524-428C-9CB7-C744307D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38456"/>
              </p:ext>
            </p:extLst>
          </p:nvPr>
        </p:nvGraphicFramePr>
        <p:xfrm>
          <a:off x="525165" y="621170"/>
          <a:ext cx="5375304" cy="1440745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966996">
                  <a:extLst>
                    <a:ext uri="{9D8B030D-6E8A-4147-A177-3AD203B41FA5}">
                      <a16:colId xmlns:a16="http://schemas.microsoft.com/office/drawing/2014/main" val="759457782"/>
                    </a:ext>
                  </a:extLst>
                </a:gridCol>
                <a:gridCol w="1157928">
                  <a:extLst>
                    <a:ext uri="{9D8B030D-6E8A-4147-A177-3AD203B41FA5}">
                      <a16:colId xmlns:a16="http://schemas.microsoft.com/office/drawing/2014/main" val="3870699270"/>
                    </a:ext>
                  </a:extLst>
                </a:gridCol>
                <a:gridCol w="1155979">
                  <a:extLst>
                    <a:ext uri="{9D8B030D-6E8A-4147-A177-3AD203B41FA5}">
                      <a16:colId xmlns:a16="http://schemas.microsoft.com/office/drawing/2014/main" val="376732799"/>
                    </a:ext>
                  </a:extLst>
                </a:gridCol>
                <a:gridCol w="1022197">
                  <a:extLst>
                    <a:ext uri="{9D8B030D-6E8A-4147-A177-3AD203B41FA5}">
                      <a16:colId xmlns:a16="http://schemas.microsoft.com/office/drawing/2014/main" val="2497230434"/>
                    </a:ext>
                  </a:extLst>
                </a:gridCol>
                <a:gridCol w="1072204">
                  <a:extLst>
                    <a:ext uri="{9D8B030D-6E8A-4147-A177-3AD203B41FA5}">
                      <a16:colId xmlns:a16="http://schemas.microsoft.com/office/drawing/2014/main" val="2857305665"/>
                    </a:ext>
                  </a:extLst>
                </a:gridCol>
              </a:tblGrid>
              <a:tr h="3255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 err="1">
                          <a:effectLst/>
                        </a:rPr>
                        <a:t>WardID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AvailabilitySt.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RoomNumber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BedCount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WardName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8072862"/>
                  </a:ext>
                </a:extLst>
              </a:tr>
              <a:tr h="1786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Occupied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Ward-1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3628097"/>
                  </a:ext>
                </a:extLst>
              </a:tr>
              <a:tr h="1786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Available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Ward-2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521928"/>
                  </a:ext>
                </a:extLst>
              </a:tr>
              <a:tr h="1786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Available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Ward-3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2750910"/>
                  </a:ext>
                </a:extLst>
              </a:tr>
              <a:tr h="1786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Occupied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Ward-4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0472231"/>
                  </a:ext>
                </a:extLst>
              </a:tr>
              <a:tr h="1786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Occupied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Ward-5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2301253"/>
                  </a:ext>
                </a:extLst>
              </a:tr>
              <a:tr h="1786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Available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Ward-6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84650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619E58B-93CF-44EB-AA1A-6D43D3802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54" y="101826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49EF6-EA4F-4F03-B63A-0DA00C42F100}"/>
              </a:ext>
            </a:extLst>
          </p:cNvPr>
          <p:cNvSpPr txBox="1"/>
          <p:nvPr/>
        </p:nvSpPr>
        <p:spPr>
          <a:xfrm>
            <a:off x="293299" y="2156875"/>
            <a:ext cx="190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uprum" panose="020B0604020202020204" charset="0"/>
              </a:rPr>
              <a:t>Assigned to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545098-C9DE-4A83-8EC8-C0DD8AFED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09053"/>
              </p:ext>
            </p:extLst>
          </p:nvPr>
        </p:nvGraphicFramePr>
        <p:xfrm>
          <a:off x="293299" y="2713500"/>
          <a:ext cx="1500995" cy="2013774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759008">
                  <a:extLst>
                    <a:ext uri="{9D8B030D-6E8A-4147-A177-3AD203B41FA5}">
                      <a16:colId xmlns:a16="http://schemas.microsoft.com/office/drawing/2014/main" val="205219620"/>
                    </a:ext>
                  </a:extLst>
                </a:gridCol>
                <a:gridCol w="741987">
                  <a:extLst>
                    <a:ext uri="{9D8B030D-6E8A-4147-A177-3AD203B41FA5}">
                      <a16:colId xmlns:a16="http://schemas.microsoft.com/office/drawing/2014/main" val="510623048"/>
                    </a:ext>
                  </a:extLst>
                </a:gridCol>
              </a:tblGrid>
              <a:tr h="3356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NurseID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 err="1">
                          <a:effectLst/>
                        </a:rPr>
                        <a:t>WardID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0648820"/>
                  </a:ext>
                </a:extLst>
              </a:tr>
              <a:tr h="335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5762934"/>
                  </a:ext>
                </a:extLst>
              </a:tr>
              <a:tr h="335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0880958"/>
                  </a:ext>
                </a:extLst>
              </a:tr>
              <a:tr h="335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4547954"/>
                  </a:ext>
                </a:extLst>
              </a:tr>
              <a:tr h="335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9539267"/>
                  </a:ext>
                </a:extLst>
              </a:tr>
              <a:tr h="335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117152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9B293613-59CE-4C8C-80D2-3C6C9A77E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63" y="282997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374A9-B20C-49DF-8CE2-26E7AFFCCC25}"/>
              </a:ext>
            </a:extLst>
          </p:cNvPr>
          <p:cNvSpPr txBox="1"/>
          <p:nvPr/>
        </p:nvSpPr>
        <p:spPr>
          <a:xfrm flipH="1">
            <a:off x="6357668" y="1941148"/>
            <a:ext cx="136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uprum" panose="020B0604020202020204" charset="0"/>
              </a:rPr>
              <a:t>Nurse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7CE9DE-B08C-42A6-A49A-2B9B59F89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858"/>
              </p:ext>
            </p:extLst>
          </p:nvPr>
        </p:nvGraphicFramePr>
        <p:xfrm>
          <a:off x="2026158" y="2713500"/>
          <a:ext cx="7048831" cy="1808832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700450">
                  <a:extLst>
                    <a:ext uri="{9D8B030D-6E8A-4147-A177-3AD203B41FA5}">
                      <a16:colId xmlns:a16="http://schemas.microsoft.com/office/drawing/2014/main" val="708642977"/>
                    </a:ext>
                  </a:extLst>
                </a:gridCol>
                <a:gridCol w="1046242">
                  <a:extLst>
                    <a:ext uri="{9D8B030D-6E8A-4147-A177-3AD203B41FA5}">
                      <a16:colId xmlns:a16="http://schemas.microsoft.com/office/drawing/2014/main" val="3239077374"/>
                    </a:ext>
                  </a:extLst>
                </a:gridCol>
                <a:gridCol w="984177">
                  <a:extLst>
                    <a:ext uri="{9D8B030D-6E8A-4147-A177-3AD203B41FA5}">
                      <a16:colId xmlns:a16="http://schemas.microsoft.com/office/drawing/2014/main" val="2676486775"/>
                    </a:ext>
                  </a:extLst>
                </a:gridCol>
                <a:gridCol w="1205837">
                  <a:extLst>
                    <a:ext uri="{9D8B030D-6E8A-4147-A177-3AD203B41FA5}">
                      <a16:colId xmlns:a16="http://schemas.microsoft.com/office/drawing/2014/main" val="809111439"/>
                    </a:ext>
                  </a:extLst>
                </a:gridCol>
                <a:gridCol w="1161506">
                  <a:extLst>
                    <a:ext uri="{9D8B030D-6E8A-4147-A177-3AD203B41FA5}">
                      <a16:colId xmlns:a16="http://schemas.microsoft.com/office/drawing/2014/main" val="2236803227"/>
                    </a:ext>
                  </a:extLst>
                </a:gridCol>
                <a:gridCol w="567452">
                  <a:extLst>
                    <a:ext uri="{9D8B030D-6E8A-4147-A177-3AD203B41FA5}">
                      <a16:colId xmlns:a16="http://schemas.microsoft.com/office/drawing/2014/main" val="3904844455"/>
                    </a:ext>
                  </a:extLst>
                </a:gridCol>
                <a:gridCol w="842314">
                  <a:extLst>
                    <a:ext uri="{9D8B030D-6E8A-4147-A177-3AD203B41FA5}">
                      <a16:colId xmlns:a16="http://schemas.microsoft.com/office/drawing/2014/main" val="1955171741"/>
                    </a:ext>
                  </a:extLst>
                </a:gridCol>
                <a:gridCol w="540853">
                  <a:extLst>
                    <a:ext uri="{9D8B030D-6E8A-4147-A177-3AD203B41FA5}">
                      <a16:colId xmlns:a16="http://schemas.microsoft.com/office/drawing/2014/main" val="4181274671"/>
                    </a:ext>
                  </a:extLst>
                </a:gridCol>
              </a:tblGrid>
              <a:tr h="5667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NurseID</a:t>
                      </a:r>
                      <a:endParaRPr lang="en-US" sz="1100" b="1" u="sng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N.FirstName</a:t>
                      </a:r>
                      <a:endParaRPr lang="en-US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N.LastName</a:t>
                      </a:r>
                      <a:endParaRPr lang="en-US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RoomAssignedto</a:t>
                      </a:r>
                      <a:endParaRPr lang="en-US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N.PhoneNr</a:t>
                      </a:r>
                      <a:endParaRPr lang="en-US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Shift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ProcedureID</a:t>
                      </a:r>
                      <a:endParaRPr lang="en-US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HospitalID</a:t>
                      </a:r>
                      <a:endParaRPr lang="en-US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3499567"/>
                  </a:ext>
                </a:extLst>
              </a:tr>
              <a:tr h="2258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Daniel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Brown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101A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3000000000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9773916"/>
                  </a:ext>
                </a:extLst>
              </a:tr>
              <a:tr h="2832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Anna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Swift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101A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3000000001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Night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8525742"/>
                  </a:ext>
                </a:extLst>
              </a:tr>
              <a:tr h="281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Eva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Clark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102B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3000000002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Night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6266282"/>
                  </a:ext>
                </a:extLst>
              </a:tr>
              <a:tr h="2258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Johnson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103C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3000000003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8048954"/>
                  </a:ext>
                </a:extLst>
              </a:tr>
              <a:tr h="2258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Smith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3000000004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580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19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E478-AC02-4323-92E5-D4A89004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6649"/>
            <a:ext cx="7704000" cy="621102"/>
          </a:xfrm>
        </p:spPr>
        <p:txBody>
          <a:bodyPr/>
          <a:lstStyle/>
          <a:p>
            <a:r>
              <a:rPr lang="en-US" sz="2400" dirty="0"/>
              <a:t>Procedure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25B50E-6E55-4A6C-A46C-52E30E8C0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86015"/>
              </p:ext>
            </p:extLst>
          </p:nvPr>
        </p:nvGraphicFramePr>
        <p:xfrm>
          <a:off x="627419" y="767751"/>
          <a:ext cx="7889161" cy="3902199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1278706">
                  <a:extLst>
                    <a:ext uri="{9D8B030D-6E8A-4147-A177-3AD203B41FA5}">
                      <a16:colId xmlns:a16="http://schemas.microsoft.com/office/drawing/2014/main" val="1025302448"/>
                    </a:ext>
                  </a:extLst>
                </a:gridCol>
                <a:gridCol w="1265946">
                  <a:extLst>
                    <a:ext uri="{9D8B030D-6E8A-4147-A177-3AD203B41FA5}">
                      <a16:colId xmlns:a16="http://schemas.microsoft.com/office/drawing/2014/main" val="534699406"/>
                    </a:ext>
                  </a:extLst>
                </a:gridCol>
                <a:gridCol w="1746132">
                  <a:extLst>
                    <a:ext uri="{9D8B030D-6E8A-4147-A177-3AD203B41FA5}">
                      <a16:colId xmlns:a16="http://schemas.microsoft.com/office/drawing/2014/main" val="399102335"/>
                    </a:ext>
                  </a:extLst>
                </a:gridCol>
                <a:gridCol w="1170581">
                  <a:extLst>
                    <a:ext uri="{9D8B030D-6E8A-4147-A177-3AD203B41FA5}">
                      <a16:colId xmlns:a16="http://schemas.microsoft.com/office/drawing/2014/main" val="1293673761"/>
                    </a:ext>
                  </a:extLst>
                </a:gridCol>
                <a:gridCol w="1014100">
                  <a:extLst>
                    <a:ext uri="{9D8B030D-6E8A-4147-A177-3AD203B41FA5}">
                      <a16:colId xmlns:a16="http://schemas.microsoft.com/office/drawing/2014/main" val="266425091"/>
                    </a:ext>
                  </a:extLst>
                </a:gridCol>
                <a:gridCol w="685021">
                  <a:extLst>
                    <a:ext uri="{9D8B030D-6E8A-4147-A177-3AD203B41FA5}">
                      <a16:colId xmlns:a16="http://schemas.microsoft.com/office/drawing/2014/main" val="128688247"/>
                    </a:ext>
                  </a:extLst>
                </a:gridCol>
                <a:gridCol w="728675">
                  <a:extLst>
                    <a:ext uri="{9D8B030D-6E8A-4147-A177-3AD203B41FA5}">
                      <a16:colId xmlns:a16="http://schemas.microsoft.com/office/drawing/2014/main" val="3231958072"/>
                    </a:ext>
                  </a:extLst>
                </a:gridCol>
              </a:tblGrid>
              <a:tr h="2814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ProcedureID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ProcedureDate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ProcedureType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Description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Diagnosis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PatID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DocID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2385254"/>
                  </a:ext>
                </a:extLst>
              </a:tr>
              <a:tr h="6396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2024-11-20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Coronary Angioplasty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Widening narrowed heart arteries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Coronary Artery Disease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889386"/>
                  </a:ext>
                </a:extLst>
              </a:tr>
              <a:tr h="6396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2024-10-05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Pacemaker insertion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Implant for arrhythmia control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Bradycardia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8694003"/>
                  </a:ext>
                </a:extLst>
              </a:tr>
              <a:tr h="6396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2025-03-11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Echocardiography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Imaging for valve assesment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Valve Disease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5357732"/>
                  </a:ext>
                </a:extLst>
              </a:tr>
              <a:tr h="6396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2024-07-15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Cardioversion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Restoring normal rhythm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Atrial Fibrillation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2484454"/>
                  </a:ext>
                </a:extLst>
              </a:tr>
              <a:tr h="6396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2025-04-27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Cardiac Catheterization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Diagnostic catheterization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Chest pain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968887"/>
                  </a:ext>
                </a:extLst>
              </a:tr>
              <a:tr h="4227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2025-02-08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Holter Monitoring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24-hour ECG monitoring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Palpitations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683202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A138498-97E1-41FA-AE91-D616F37E1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428" y="1127387"/>
            <a:ext cx="9670888" cy="478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8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F32C-58DF-4AB0-A6C5-2AE0DCD0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0167"/>
            <a:ext cx="7704000" cy="405442"/>
          </a:xfrm>
        </p:spPr>
        <p:txBody>
          <a:bodyPr/>
          <a:lstStyle/>
          <a:p>
            <a:r>
              <a:rPr lang="en-US" sz="2400" dirty="0"/>
              <a:t>Medication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E44501-9D2B-48E4-AB71-32E6F7429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549502"/>
              </p:ext>
            </p:extLst>
          </p:nvPr>
        </p:nvGraphicFramePr>
        <p:xfrm>
          <a:off x="1613139" y="1457864"/>
          <a:ext cx="6978768" cy="2415395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1142427">
                  <a:extLst>
                    <a:ext uri="{9D8B030D-6E8A-4147-A177-3AD203B41FA5}">
                      <a16:colId xmlns:a16="http://schemas.microsoft.com/office/drawing/2014/main" val="3409300124"/>
                    </a:ext>
                  </a:extLst>
                </a:gridCol>
                <a:gridCol w="1166985">
                  <a:extLst>
                    <a:ext uri="{9D8B030D-6E8A-4147-A177-3AD203B41FA5}">
                      <a16:colId xmlns:a16="http://schemas.microsoft.com/office/drawing/2014/main" val="3981057906"/>
                    </a:ext>
                  </a:extLst>
                </a:gridCol>
                <a:gridCol w="1166985">
                  <a:extLst>
                    <a:ext uri="{9D8B030D-6E8A-4147-A177-3AD203B41FA5}">
                      <a16:colId xmlns:a16="http://schemas.microsoft.com/office/drawing/2014/main" val="1393459312"/>
                    </a:ext>
                  </a:extLst>
                </a:gridCol>
                <a:gridCol w="1166985">
                  <a:extLst>
                    <a:ext uri="{9D8B030D-6E8A-4147-A177-3AD203B41FA5}">
                      <a16:colId xmlns:a16="http://schemas.microsoft.com/office/drawing/2014/main" val="64330918"/>
                    </a:ext>
                  </a:extLst>
                </a:gridCol>
                <a:gridCol w="1167693">
                  <a:extLst>
                    <a:ext uri="{9D8B030D-6E8A-4147-A177-3AD203B41FA5}">
                      <a16:colId xmlns:a16="http://schemas.microsoft.com/office/drawing/2014/main" val="2358739817"/>
                    </a:ext>
                  </a:extLst>
                </a:gridCol>
                <a:gridCol w="1167693">
                  <a:extLst>
                    <a:ext uri="{9D8B030D-6E8A-4147-A177-3AD203B41FA5}">
                      <a16:colId xmlns:a16="http://schemas.microsoft.com/office/drawing/2014/main" val="3573264589"/>
                    </a:ext>
                  </a:extLst>
                </a:gridCol>
              </a:tblGrid>
              <a:tr h="7013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MedicationID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DrugName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Dosage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DurationDays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StartDate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ProcedureID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1746977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Aspirin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 mg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2024-11-23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0516557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Isoprotenerol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 mg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2024-10-08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8391937"/>
                  </a:ext>
                </a:extLst>
              </a:tr>
              <a:tr h="3416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Apixaban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 mg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2024-07-18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6105240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Nitroglycerin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 mg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2025-04-30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2584241"/>
                  </a:ext>
                </a:extLst>
              </a:tr>
              <a:tr h="3431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Propranorol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 mg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2025-02-10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34422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7A91B58-104B-4DFC-AF03-8D51659D6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513" y="2203450"/>
            <a:ext cx="94483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9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D9B7D-29D3-4FAC-BCFC-E84B6E2C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Appointment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DFF014-B009-41C3-951A-B94197113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95281"/>
              </p:ext>
            </p:extLst>
          </p:nvPr>
        </p:nvGraphicFramePr>
        <p:xfrm>
          <a:off x="1109980" y="1181819"/>
          <a:ext cx="6924040" cy="3347051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1365885">
                  <a:extLst>
                    <a:ext uri="{9D8B030D-6E8A-4147-A177-3AD203B41FA5}">
                      <a16:colId xmlns:a16="http://schemas.microsoft.com/office/drawing/2014/main" val="2684686789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2382638156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94338157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3692209295"/>
                    </a:ext>
                  </a:extLst>
                </a:gridCol>
                <a:gridCol w="638810">
                  <a:extLst>
                    <a:ext uri="{9D8B030D-6E8A-4147-A177-3AD203B41FA5}">
                      <a16:colId xmlns:a16="http://schemas.microsoft.com/office/drawing/2014/main" val="450607061"/>
                    </a:ext>
                  </a:extLst>
                </a:gridCol>
                <a:gridCol w="675640">
                  <a:extLst>
                    <a:ext uri="{9D8B030D-6E8A-4147-A177-3AD203B41FA5}">
                      <a16:colId xmlns:a16="http://schemas.microsoft.com/office/drawing/2014/main" val="2521369679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3002236983"/>
                    </a:ext>
                  </a:extLst>
                </a:gridCol>
              </a:tblGrid>
              <a:tr h="1920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AppointmentID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Status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Reason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AppointmentDate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PatID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DocID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HospitalID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8435758"/>
                  </a:ext>
                </a:extLst>
              </a:tr>
              <a:tr h="394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Scheduled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Routine check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2024-09-20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AA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719046"/>
                  </a:ext>
                </a:extLst>
              </a:tr>
              <a:tr h="394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Scheduled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Follow-up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2025-01-17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5752206"/>
                  </a:ext>
                </a:extLst>
              </a:tr>
              <a:tr h="394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Initial Consult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2025-01-05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3780941"/>
                  </a:ext>
                </a:extLst>
              </a:tr>
              <a:tr h="394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Cancelled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Follow-up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2025-05-01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9855978"/>
                  </a:ext>
                </a:extLst>
              </a:tr>
              <a:tr h="394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Routine check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2024-10-25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224267"/>
                  </a:ext>
                </a:extLst>
              </a:tr>
              <a:tr h="394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A101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Routine check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2025-03-13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683660"/>
                  </a:ext>
                </a:extLst>
              </a:tr>
              <a:tr h="394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A110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Scheduled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Initial consult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2025-04-19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0231155"/>
                  </a:ext>
                </a:extLst>
              </a:tr>
              <a:tr h="394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A111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Routine check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2025-02-16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825040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C83DE1D-23A3-4617-9D1A-A350CE830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663" y="1436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74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23D9-D903-4E01-8FEF-50D914C5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9781"/>
            <a:ext cx="4766400" cy="500332"/>
          </a:xfrm>
        </p:spPr>
        <p:txBody>
          <a:bodyPr/>
          <a:lstStyle/>
          <a:p>
            <a:r>
              <a:rPr lang="en-US" sz="2400" dirty="0"/>
              <a:t>Test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336B46-FF80-4D87-B20A-8D072ECC8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436549"/>
              </p:ext>
            </p:extLst>
          </p:nvPr>
        </p:nvGraphicFramePr>
        <p:xfrm>
          <a:off x="392502" y="1000664"/>
          <a:ext cx="7966495" cy="2648307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1087269">
                  <a:extLst>
                    <a:ext uri="{9D8B030D-6E8A-4147-A177-3AD203B41FA5}">
                      <a16:colId xmlns:a16="http://schemas.microsoft.com/office/drawing/2014/main" val="3277870550"/>
                    </a:ext>
                  </a:extLst>
                </a:gridCol>
                <a:gridCol w="1221087">
                  <a:extLst>
                    <a:ext uri="{9D8B030D-6E8A-4147-A177-3AD203B41FA5}">
                      <a16:colId xmlns:a16="http://schemas.microsoft.com/office/drawing/2014/main" val="1086741526"/>
                    </a:ext>
                  </a:extLst>
                </a:gridCol>
                <a:gridCol w="1162982">
                  <a:extLst>
                    <a:ext uri="{9D8B030D-6E8A-4147-A177-3AD203B41FA5}">
                      <a16:colId xmlns:a16="http://schemas.microsoft.com/office/drawing/2014/main" val="2420103768"/>
                    </a:ext>
                  </a:extLst>
                </a:gridCol>
                <a:gridCol w="1674483">
                  <a:extLst>
                    <a:ext uri="{9D8B030D-6E8A-4147-A177-3AD203B41FA5}">
                      <a16:colId xmlns:a16="http://schemas.microsoft.com/office/drawing/2014/main" val="2860903248"/>
                    </a:ext>
                  </a:extLst>
                </a:gridCol>
                <a:gridCol w="1394522">
                  <a:extLst>
                    <a:ext uri="{9D8B030D-6E8A-4147-A177-3AD203B41FA5}">
                      <a16:colId xmlns:a16="http://schemas.microsoft.com/office/drawing/2014/main" val="2177057084"/>
                    </a:ext>
                  </a:extLst>
                </a:gridCol>
                <a:gridCol w="1426152">
                  <a:extLst>
                    <a:ext uri="{9D8B030D-6E8A-4147-A177-3AD203B41FA5}">
                      <a16:colId xmlns:a16="http://schemas.microsoft.com/office/drawing/2014/main" val="2710554430"/>
                    </a:ext>
                  </a:extLst>
                </a:gridCol>
              </a:tblGrid>
              <a:tr h="4735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 err="1">
                          <a:effectLst/>
                        </a:rPr>
                        <a:t>TestID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TestDate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Result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TestType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TechnicianName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AppointmentID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323414"/>
                  </a:ext>
                </a:extLst>
              </a:tr>
              <a:tr h="3624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2025-02-01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AbNormal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ECG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Tom Hardy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9750653"/>
                  </a:ext>
                </a:extLst>
              </a:tr>
              <a:tr h="3624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2024-09-29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Normal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Echocardiogram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Sara Finn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8250443"/>
                  </a:ext>
                </a:extLst>
              </a:tr>
              <a:tr h="3624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2024-11-01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Abnormal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Stress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Sara Finn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1542958"/>
                  </a:ext>
                </a:extLst>
              </a:tr>
              <a:tr h="3624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2025-03-16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Abnormal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Cardiac MRI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Liam Brooks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A101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4545708"/>
                  </a:ext>
                </a:extLst>
              </a:tr>
              <a:tr h="3624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2025-04-23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Normal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ECG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Tom Hardy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A110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8150395"/>
                  </a:ext>
                </a:extLst>
              </a:tr>
              <a:tr h="36246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2025-02-20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Normal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Chest X-ray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Sara Finn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A111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062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70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8805-CD9D-411B-AF78-2AF2CBC9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Admission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C2CF5D-3293-48DE-858A-8ECA6098D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022115"/>
              </p:ext>
            </p:extLst>
          </p:nvPr>
        </p:nvGraphicFramePr>
        <p:xfrm>
          <a:off x="1354347" y="1244819"/>
          <a:ext cx="6668219" cy="2653862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1127932">
                  <a:extLst>
                    <a:ext uri="{9D8B030D-6E8A-4147-A177-3AD203B41FA5}">
                      <a16:colId xmlns:a16="http://schemas.microsoft.com/office/drawing/2014/main" val="1438958945"/>
                    </a:ext>
                  </a:extLst>
                </a:gridCol>
                <a:gridCol w="1083289">
                  <a:extLst>
                    <a:ext uri="{9D8B030D-6E8A-4147-A177-3AD203B41FA5}">
                      <a16:colId xmlns:a16="http://schemas.microsoft.com/office/drawing/2014/main" val="2565303569"/>
                    </a:ext>
                  </a:extLst>
                </a:gridCol>
                <a:gridCol w="1246146">
                  <a:extLst>
                    <a:ext uri="{9D8B030D-6E8A-4147-A177-3AD203B41FA5}">
                      <a16:colId xmlns:a16="http://schemas.microsoft.com/office/drawing/2014/main" val="3074621909"/>
                    </a:ext>
                  </a:extLst>
                </a:gridCol>
                <a:gridCol w="1164717">
                  <a:extLst>
                    <a:ext uri="{9D8B030D-6E8A-4147-A177-3AD203B41FA5}">
                      <a16:colId xmlns:a16="http://schemas.microsoft.com/office/drawing/2014/main" val="2632197641"/>
                    </a:ext>
                  </a:extLst>
                </a:gridCol>
                <a:gridCol w="1165404">
                  <a:extLst>
                    <a:ext uri="{9D8B030D-6E8A-4147-A177-3AD203B41FA5}">
                      <a16:colId xmlns:a16="http://schemas.microsoft.com/office/drawing/2014/main" val="3640115969"/>
                    </a:ext>
                  </a:extLst>
                </a:gridCol>
                <a:gridCol w="880731">
                  <a:extLst>
                    <a:ext uri="{9D8B030D-6E8A-4147-A177-3AD203B41FA5}">
                      <a16:colId xmlns:a16="http://schemas.microsoft.com/office/drawing/2014/main" val="2132682901"/>
                    </a:ext>
                  </a:extLst>
                </a:gridCol>
              </a:tblGrid>
              <a:tr h="4442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AdmissionID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Reason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AdmissionDate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Discharge Date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PatID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WardID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2684934"/>
                  </a:ext>
                </a:extLst>
              </a:tr>
              <a:tr h="4442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Irregular heartbeat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2024-08-17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2024-11-22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400222"/>
                  </a:ext>
                </a:extLst>
              </a:tr>
              <a:tr h="2163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Chest pain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2024-04-13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2024-06-24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1097898"/>
                  </a:ext>
                </a:extLst>
              </a:tr>
              <a:tr h="2163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Palpitations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2025-03-08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2025-05-11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153444"/>
                  </a:ext>
                </a:extLst>
              </a:tr>
              <a:tr h="4442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Uncontrolled hypertension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2025-04-01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2025-05-14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4325496"/>
                  </a:ext>
                </a:extLst>
              </a:tr>
              <a:tr h="4442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Irregular heartbeat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2024-09-21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2024-12-19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853495"/>
                  </a:ext>
                </a:extLst>
              </a:tr>
              <a:tr h="4442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Abnormal ECG findings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2025-02-16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2025-04-28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5099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26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E507-226C-46C0-B236-CE264228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Database Improve</a:t>
            </a:r>
            <a:r>
              <a:rPr lang="en-US" dirty="0" err="1"/>
              <a:t>ment</a:t>
            </a:r>
            <a:r>
              <a:rPr lang="en-US" dirty="0"/>
              <a:t>-Normalization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9F021-B819-4DD6-9E42-84734B450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19" y="2151882"/>
            <a:ext cx="2193300" cy="489601"/>
          </a:xfrm>
        </p:spPr>
        <p:txBody>
          <a:bodyPr/>
          <a:lstStyle/>
          <a:p>
            <a:r>
              <a:rPr lang="en-US" dirty="0"/>
              <a:t>1NF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9F93C04-D7DD-44B0-AFB8-52FD2E3BAA2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81559" y="2641482"/>
            <a:ext cx="2755513" cy="1732831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table must have unique rows, and every column must contain only single, atomic values—no multiple or repeating values allowed.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1FA894-5E98-4976-B328-6FD6C34A240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63796" y="2571750"/>
            <a:ext cx="3032432" cy="1373975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relational table, the process of normalization starts by examining if a relational table is in 2NF.A table is in 2NF if it is in 1NF and if it does not contain partial functional dependencies.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F0EF1A5-DA49-465E-A00D-15415405F0E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230781" y="2641482"/>
            <a:ext cx="2193300" cy="1304243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table is in 3NF if it is in 2NF and if it does not contain transitive functional key dependencies.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A498543-A2E4-49FE-8A22-9732E0E40A7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475294" y="2151882"/>
            <a:ext cx="2193300" cy="489600"/>
          </a:xfrm>
        </p:spPr>
        <p:txBody>
          <a:bodyPr/>
          <a:lstStyle/>
          <a:p>
            <a:r>
              <a:rPr lang="en-US" dirty="0"/>
              <a:t>2NF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73C5ACE-2355-4D74-A836-97C7BEA9151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30669" y="2265775"/>
            <a:ext cx="2193300" cy="375707"/>
          </a:xfrm>
        </p:spPr>
        <p:txBody>
          <a:bodyPr/>
          <a:lstStyle/>
          <a:p>
            <a:r>
              <a:rPr lang="en-US" dirty="0"/>
              <a:t>3NF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8D414-0FB8-4C04-BD69-1E1157CC5EDB}"/>
              </a:ext>
            </a:extLst>
          </p:cNvPr>
          <p:cNvSpPr txBox="1"/>
          <p:nvPr/>
        </p:nvSpPr>
        <p:spPr>
          <a:xfrm>
            <a:off x="569343" y="1197775"/>
            <a:ext cx="8031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focused on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enhance the structure and performance of our database system.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applies a series of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forms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(1NF, 2NF, 3NF), each with progressively more refined rules for organizing data.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6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6779-DD21-4154-99DD-9C1059C3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solidFill>
                  <a:schemeClr val="tx2"/>
                </a:solidFill>
                <a:latin typeface="Cuprum" panose="020B0604020202020204" charset="0"/>
              </a:rPr>
              <a:t>Why this matters?</a:t>
            </a:r>
            <a:br>
              <a:rPr lang="en-US" sz="2800" dirty="0">
                <a:solidFill>
                  <a:schemeClr val="tx2"/>
                </a:solidFill>
                <a:latin typeface="Cuprum" panose="020B0604020202020204" charset="0"/>
              </a:rPr>
            </a:br>
            <a:br>
              <a:rPr lang="en-US" sz="2800" dirty="0">
                <a:solidFill>
                  <a:schemeClr val="tx2"/>
                </a:solidFill>
                <a:latin typeface="Cuprum" panose="020B0604020202020204" charset="0"/>
              </a:rPr>
            </a:br>
            <a:r>
              <a:rPr lang="en-US" sz="1600" dirty="0">
                <a:solidFill>
                  <a:schemeClr val="tx2"/>
                </a:solidFill>
                <a:latin typeface="Cuprum" panose="020B0604020202020204" charset="0"/>
              </a:rPr>
              <a:t>1.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performance: </a:t>
            </a:r>
            <a: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Well-structured tables reduce data repetition, leading to quicker query execution and optimized storage.</a:t>
            </a:r>
            <a:b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consistency: </a:t>
            </a:r>
            <a: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minimizing redundancy, normalization ensures that each piece of information is stored in one place, reducing the risk of conflicting data.</a:t>
            </a:r>
            <a:b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Easier maintenance: </a:t>
            </a:r>
            <a: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clear relationships and cleaner design, it's simpler to update, extend, or troubleshoot the database as the system grows.</a:t>
            </a:r>
            <a:br>
              <a:rPr lang="en-US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1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1EEFA7-A892-44B8-9F7D-D680263E11F6}"/>
              </a:ext>
            </a:extLst>
          </p:cNvPr>
          <p:cNvSpPr/>
          <p:nvPr/>
        </p:nvSpPr>
        <p:spPr>
          <a:xfrm>
            <a:off x="503588" y="231962"/>
            <a:ext cx="1691489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1)Payment table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88E1C6-63CE-429C-A144-FA4FDF2D9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17620"/>
              </p:ext>
            </p:extLst>
          </p:nvPr>
        </p:nvGraphicFramePr>
        <p:xfrm>
          <a:off x="1672643" y="949434"/>
          <a:ext cx="5798713" cy="310023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003055">
                  <a:extLst>
                    <a:ext uri="{9D8B030D-6E8A-4147-A177-3AD203B41FA5}">
                      <a16:colId xmlns:a16="http://schemas.microsoft.com/office/drawing/2014/main" val="2756734166"/>
                    </a:ext>
                  </a:extLst>
                </a:gridCol>
                <a:gridCol w="1647121">
                  <a:extLst>
                    <a:ext uri="{9D8B030D-6E8A-4147-A177-3AD203B41FA5}">
                      <a16:colId xmlns:a16="http://schemas.microsoft.com/office/drawing/2014/main" val="2756687021"/>
                    </a:ext>
                  </a:extLst>
                </a:gridCol>
                <a:gridCol w="1203666">
                  <a:extLst>
                    <a:ext uri="{9D8B030D-6E8A-4147-A177-3AD203B41FA5}">
                      <a16:colId xmlns:a16="http://schemas.microsoft.com/office/drawing/2014/main" val="3257436576"/>
                    </a:ext>
                  </a:extLst>
                </a:gridCol>
                <a:gridCol w="1340926">
                  <a:extLst>
                    <a:ext uri="{9D8B030D-6E8A-4147-A177-3AD203B41FA5}">
                      <a16:colId xmlns:a16="http://schemas.microsoft.com/office/drawing/2014/main" val="1580016226"/>
                    </a:ext>
                  </a:extLst>
                </a:gridCol>
                <a:gridCol w="603945">
                  <a:extLst>
                    <a:ext uri="{9D8B030D-6E8A-4147-A177-3AD203B41FA5}">
                      <a16:colId xmlns:a16="http://schemas.microsoft.com/office/drawing/2014/main" val="1240736839"/>
                    </a:ext>
                  </a:extLst>
                </a:gridCol>
              </a:tblGrid>
              <a:tr h="310023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 dirty="0" err="1">
                          <a:effectLst/>
                        </a:rPr>
                        <a:t>PaymentID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PaymentAmount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PaymentDate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PaymentStatus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PatID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200920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93B1CF8-7D6F-4FC5-A829-673B853D1031}"/>
              </a:ext>
            </a:extLst>
          </p:cNvPr>
          <p:cNvSpPr/>
          <p:nvPr/>
        </p:nvSpPr>
        <p:spPr>
          <a:xfrm>
            <a:off x="905774" y="1666906"/>
            <a:ext cx="4682382" cy="1281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 Unique rows , </a:t>
            </a:r>
            <a:r>
              <a:rPr lang="en-GB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repeated values . Already in 1NF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 -&gt;No Partial key dependencies . Already in that form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3NF-&gt;No Transitive key </a:t>
            </a:r>
            <a:r>
              <a:rPr lang="en-GB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dependecies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 Already in that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41A42-781F-412E-AF06-DA8428D70906}"/>
              </a:ext>
            </a:extLst>
          </p:cNvPr>
          <p:cNvSpPr/>
          <p:nvPr/>
        </p:nvSpPr>
        <p:spPr>
          <a:xfrm>
            <a:off x="581401" y="3076234"/>
            <a:ext cx="2182483" cy="392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2)Admission table 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B1BC6DD-0ED1-4C3E-B25E-B469BB5D0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02224"/>
              </p:ext>
            </p:extLst>
          </p:nvPr>
        </p:nvGraphicFramePr>
        <p:xfrm>
          <a:off x="2123804" y="3656091"/>
          <a:ext cx="5724525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076325">
                  <a:extLst>
                    <a:ext uri="{9D8B030D-6E8A-4147-A177-3AD203B41FA5}">
                      <a16:colId xmlns:a16="http://schemas.microsoft.com/office/drawing/2014/main" val="573480280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102621328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479093962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973833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245340843"/>
                    </a:ext>
                  </a:extLst>
                </a:gridCol>
                <a:gridCol w="873125">
                  <a:extLst>
                    <a:ext uri="{9D8B030D-6E8A-4147-A177-3AD203B41FA5}">
                      <a16:colId xmlns:a16="http://schemas.microsoft.com/office/drawing/2014/main" val="27462757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AdmissionID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Reason 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Admissiondate 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DischargeDate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PatID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WardID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7722477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548E3552-8B12-4DDE-96C7-E33C2777D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805" y="365577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C24298-AA4A-46AB-8084-81D8DCF86811}"/>
              </a:ext>
            </a:extLst>
          </p:cNvPr>
          <p:cNvSpPr/>
          <p:nvPr/>
        </p:nvSpPr>
        <p:spPr>
          <a:xfrm>
            <a:off x="503588" y="4021538"/>
            <a:ext cx="4572000" cy="1031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1NF-&gt;Unique rows, no repeated values. Already in that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2NF-&gt; No PKD . Already in that form .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3NF-&gt; No TKD . Already in that form .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3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974190-D9D1-4D5F-A3B2-321ED3389947}"/>
              </a:ext>
            </a:extLst>
          </p:cNvPr>
          <p:cNvSpPr/>
          <p:nvPr/>
        </p:nvSpPr>
        <p:spPr>
          <a:xfrm>
            <a:off x="604387" y="269374"/>
            <a:ext cx="1871394" cy="392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3)Ward table 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B3301FA-5420-498D-A71A-2B2340280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59509"/>
              </p:ext>
            </p:extLst>
          </p:nvPr>
        </p:nvGraphicFramePr>
        <p:xfrm>
          <a:off x="1777162" y="947963"/>
          <a:ext cx="5727700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908050">
                  <a:extLst>
                    <a:ext uri="{9D8B030D-6E8A-4147-A177-3AD203B41FA5}">
                      <a16:colId xmlns:a16="http://schemas.microsoft.com/office/drawing/2014/main" val="3199909242"/>
                    </a:ext>
                  </a:extLst>
                </a:gridCol>
                <a:gridCol w="1384935">
                  <a:extLst>
                    <a:ext uri="{9D8B030D-6E8A-4147-A177-3AD203B41FA5}">
                      <a16:colId xmlns:a16="http://schemas.microsoft.com/office/drawing/2014/main" val="2422509259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211815915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715616728"/>
                    </a:ext>
                  </a:extLst>
                </a:gridCol>
                <a:gridCol w="1299210">
                  <a:extLst>
                    <a:ext uri="{9D8B030D-6E8A-4147-A177-3AD203B41FA5}">
                      <a16:colId xmlns:a16="http://schemas.microsoft.com/office/drawing/2014/main" val="2848882191"/>
                    </a:ext>
                  </a:extLst>
                </a:gridCol>
              </a:tblGrid>
              <a:tr h="182401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WardID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AvailibilTyStatus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RoomNum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BedCount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WardName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338077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39393C8-036C-4120-82F1-58FDF131A144}"/>
              </a:ext>
            </a:extLst>
          </p:cNvPr>
          <p:cNvSpPr/>
          <p:nvPr/>
        </p:nvSpPr>
        <p:spPr>
          <a:xfrm>
            <a:off x="353684" y="1331573"/>
            <a:ext cx="4287328" cy="1031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 Unique Rows. Already in that form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2NF-&gt;No partial Key Dependency</a:t>
            </a:r>
            <a:r>
              <a:rPr lang="en-GB" dirty="0">
                <a:latin typeface="Aptos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9E07347-4A89-40B4-93B5-12A55FF25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925395"/>
              </p:ext>
            </p:extLst>
          </p:nvPr>
        </p:nvGraphicFramePr>
        <p:xfrm>
          <a:off x="1609521" y="2263597"/>
          <a:ext cx="3549075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724505">
                  <a:extLst>
                    <a:ext uri="{9D8B030D-6E8A-4147-A177-3AD203B41FA5}">
                      <a16:colId xmlns:a16="http://schemas.microsoft.com/office/drawing/2014/main" val="1061772413"/>
                    </a:ext>
                  </a:extLst>
                </a:gridCol>
                <a:gridCol w="1824570">
                  <a:extLst>
                    <a:ext uri="{9D8B030D-6E8A-4147-A177-3AD203B41FA5}">
                      <a16:colId xmlns:a16="http://schemas.microsoft.com/office/drawing/2014/main" val="2709084612"/>
                    </a:ext>
                  </a:extLst>
                </a:gridCol>
              </a:tblGrid>
              <a:tr h="191027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WardID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WardName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429614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BE17E0C-7A40-465B-B72D-E848544C6DB7}"/>
              </a:ext>
            </a:extLst>
          </p:cNvPr>
          <p:cNvSpPr/>
          <p:nvPr/>
        </p:nvSpPr>
        <p:spPr>
          <a:xfrm>
            <a:off x="977109" y="2540567"/>
            <a:ext cx="562975" cy="326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BA36C-2E94-45D0-A1E0-79E71658FCD2}"/>
              </a:ext>
            </a:extLst>
          </p:cNvPr>
          <p:cNvSpPr/>
          <p:nvPr/>
        </p:nvSpPr>
        <p:spPr>
          <a:xfrm>
            <a:off x="437514" y="3018359"/>
            <a:ext cx="333746" cy="326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1373CB9-97D2-4611-AB01-42C935B8D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24647"/>
              </p:ext>
            </p:extLst>
          </p:nvPr>
        </p:nvGraphicFramePr>
        <p:xfrm>
          <a:off x="1540084" y="3245318"/>
          <a:ext cx="5502264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375566">
                  <a:extLst>
                    <a:ext uri="{9D8B030D-6E8A-4147-A177-3AD203B41FA5}">
                      <a16:colId xmlns:a16="http://schemas.microsoft.com/office/drawing/2014/main" val="294157181"/>
                    </a:ext>
                  </a:extLst>
                </a:gridCol>
                <a:gridCol w="1375566">
                  <a:extLst>
                    <a:ext uri="{9D8B030D-6E8A-4147-A177-3AD203B41FA5}">
                      <a16:colId xmlns:a16="http://schemas.microsoft.com/office/drawing/2014/main" val="868825437"/>
                    </a:ext>
                  </a:extLst>
                </a:gridCol>
                <a:gridCol w="1375566">
                  <a:extLst>
                    <a:ext uri="{9D8B030D-6E8A-4147-A177-3AD203B41FA5}">
                      <a16:colId xmlns:a16="http://schemas.microsoft.com/office/drawing/2014/main" val="4068610189"/>
                    </a:ext>
                  </a:extLst>
                </a:gridCol>
                <a:gridCol w="1375566">
                  <a:extLst>
                    <a:ext uri="{9D8B030D-6E8A-4147-A177-3AD203B41FA5}">
                      <a16:colId xmlns:a16="http://schemas.microsoft.com/office/drawing/2014/main" val="274295375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 dirty="0" err="1">
                          <a:effectLst/>
                        </a:rPr>
                        <a:t>WardID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AvailibilityStatus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RoomNum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BedCount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2540523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0816B00E-E991-4543-9946-B51DFECF1D80}"/>
              </a:ext>
            </a:extLst>
          </p:cNvPr>
          <p:cNvSpPr/>
          <p:nvPr/>
        </p:nvSpPr>
        <p:spPr>
          <a:xfrm>
            <a:off x="977109" y="3822202"/>
            <a:ext cx="4572000" cy="7142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600" b="1" dirty="0">
                <a:latin typeface="Aptos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sz="1600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3NF-&gt; No TKD . Already in that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76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"/>
          <p:cNvSpPr txBox="1">
            <a:spLocks noGrp="1"/>
          </p:cNvSpPr>
          <p:nvPr>
            <p:ph type="title"/>
          </p:nvPr>
        </p:nvSpPr>
        <p:spPr>
          <a:xfrm>
            <a:off x="4002775" y="1025888"/>
            <a:ext cx="4426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54" name="Google Shape;454;p37"/>
          <p:cNvSpPr txBox="1">
            <a:spLocks noGrp="1"/>
          </p:cNvSpPr>
          <p:nvPr>
            <p:ph type="subTitle" idx="1"/>
          </p:nvPr>
        </p:nvSpPr>
        <p:spPr>
          <a:xfrm>
            <a:off x="3645550" y="2086398"/>
            <a:ext cx="4282125" cy="14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represents a specialized Cardiology Management System within a broader Hospital Management framework. It involves designing a structured database using ER modeling, normalization, and SQL to efficiently manage heart-related patient care and administrative operations. Focusing on cardiology helps narrow the scope and streamline system development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55" name="Google Shape;4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5099" y="1498393"/>
            <a:ext cx="2304726" cy="3434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37"/>
          <p:cNvGrpSpPr/>
          <p:nvPr/>
        </p:nvGrpSpPr>
        <p:grpSpPr>
          <a:xfrm flipH="1">
            <a:off x="3126400" y="1756425"/>
            <a:ext cx="5191000" cy="312925"/>
            <a:chOff x="820725" y="2504450"/>
            <a:chExt cx="5191000" cy="312925"/>
          </a:xfrm>
        </p:grpSpPr>
        <p:cxnSp>
          <p:nvCxnSpPr>
            <p:cNvPr id="457" name="Google Shape;457;p37"/>
            <p:cNvCxnSpPr/>
            <p:nvPr/>
          </p:nvCxnSpPr>
          <p:spPr>
            <a:xfrm>
              <a:off x="820725" y="2712413"/>
              <a:ext cx="4704000" cy="0"/>
            </a:xfrm>
            <a:prstGeom prst="straightConnector1">
              <a:avLst/>
            </a:prstGeom>
            <a:noFill/>
            <a:ln w="19050" cap="flat" cmpd="sng">
              <a:solidFill>
                <a:srgbClr val="157A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8" name="Google Shape;458;p37"/>
            <p:cNvSpPr/>
            <p:nvPr/>
          </p:nvSpPr>
          <p:spPr>
            <a:xfrm>
              <a:off x="5492575" y="2504450"/>
              <a:ext cx="519150" cy="312925"/>
            </a:xfrm>
            <a:custGeom>
              <a:avLst/>
              <a:gdLst/>
              <a:ahLst/>
              <a:cxnLst/>
              <a:rect l="l" t="t" r="r" b="b"/>
              <a:pathLst>
                <a:path w="20766" h="12517" extrusionOk="0">
                  <a:moveTo>
                    <a:pt x="8910" y="1"/>
                  </a:moveTo>
                  <a:cubicBezTo>
                    <a:pt x="8897" y="1"/>
                    <a:pt x="8884" y="2"/>
                    <a:pt x="8871" y="3"/>
                  </a:cubicBezTo>
                  <a:cubicBezTo>
                    <a:pt x="8669" y="15"/>
                    <a:pt x="8514" y="182"/>
                    <a:pt x="8514" y="372"/>
                  </a:cubicBezTo>
                  <a:lnTo>
                    <a:pt x="8323" y="9481"/>
                  </a:lnTo>
                  <a:lnTo>
                    <a:pt x="8073" y="8278"/>
                  </a:lnTo>
                  <a:cubicBezTo>
                    <a:pt x="8038" y="8088"/>
                    <a:pt x="7871" y="7957"/>
                    <a:pt x="7692" y="7957"/>
                  </a:cubicBezTo>
                  <a:lnTo>
                    <a:pt x="5299" y="7957"/>
                  </a:lnTo>
                  <a:lnTo>
                    <a:pt x="3573" y="5623"/>
                  </a:lnTo>
                  <a:cubicBezTo>
                    <a:pt x="3513" y="5528"/>
                    <a:pt x="3406" y="5480"/>
                    <a:pt x="3311" y="5480"/>
                  </a:cubicBezTo>
                  <a:lnTo>
                    <a:pt x="3096" y="5480"/>
                  </a:lnTo>
                  <a:lnTo>
                    <a:pt x="1049" y="7980"/>
                  </a:lnTo>
                  <a:lnTo>
                    <a:pt x="1" y="7980"/>
                  </a:lnTo>
                  <a:lnTo>
                    <a:pt x="1" y="8659"/>
                  </a:lnTo>
                  <a:lnTo>
                    <a:pt x="1180" y="8659"/>
                  </a:lnTo>
                  <a:lnTo>
                    <a:pt x="1370" y="8647"/>
                  </a:lnTo>
                  <a:lnTo>
                    <a:pt x="3251" y="6349"/>
                  </a:lnTo>
                  <a:lnTo>
                    <a:pt x="4835" y="8492"/>
                  </a:lnTo>
                  <a:lnTo>
                    <a:pt x="4978" y="8647"/>
                  </a:lnTo>
                  <a:lnTo>
                    <a:pt x="7442" y="8647"/>
                  </a:lnTo>
                  <a:lnTo>
                    <a:pt x="8192" y="12207"/>
                  </a:lnTo>
                  <a:cubicBezTo>
                    <a:pt x="8216" y="12386"/>
                    <a:pt x="8383" y="12517"/>
                    <a:pt x="8561" y="12517"/>
                  </a:cubicBezTo>
                  <a:lnTo>
                    <a:pt x="8585" y="12517"/>
                  </a:lnTo>
                  <a:cubicBezTo>
                    <a:pt x="8800" y="12493"/>
                    <a:pt x="8942" y="12338"/>
                    <a:pt x="8942" y="12136"/>
                  </a:cubicBezTo>
                  <a:lnTo>
                    <a:pt x="9097" y="5468"/>
                  </a:lnTo>
                  <a:lnTo>
                    <a:pt x="9383" y="8373"/>
                  </a:lnTo>
                  <a:cubicBezTo>
                    <a:pt x="9395" y="8564"/>
                    <a:pt x="9562" y="8719"/>
                    <a:pt x="9752" y="8719"/>
                  </a:cubicBezTo>
                  <a:lnTo>
                    <a:pt x="14145" y="8719"/>
                  </a:lnTo>
                  <a:lnTo>
                    <a:pt x="16408" y="11171"/>
                  </a:lnTo>
                  <a:cubicBezTo>
                    <a:pt x="16479" y="11243"/>
                    <a:pt x="16598" y="11290"/>
                    <a:pt x="16717" y="11290"/>
                  </a:cubicBezTo>
                  <a:lnTo>
                    <a:pt x="16908" y="11266"/>
                  </a:lnTo>
                  <a:lnTo>
                    <a:pt x="18979" y="8076"/>
                  </a:lnTo>
                  <a:lnTo>
                    <a:pt x="19408" y="8540"/>
                  </a:lnTo>
                  <a:lnTo>
                    <a:pt x="19539" y="8659"/>
                  </a:lnTo>
                  <a:lnTo>
                    <a:pt x="20765" y="8659"/>
                  </a:lnTo>
                  <a:lnTo>
                    <a:pt x="20765" y="7980"/>
                  </a:lnTo>
                  <a:lnTo>
                    <a:pt x="19813" y="7980"/>
                  </a:lnTo>
                  <a:lnTo>
                    <a:pt x="19194" y="7337"/>
                  </a:lnTo>
                  <a:cubicBezTo>
                    <a:pt x="19119" y="7273"/>
                    <a:pt x="19025" y="7228"/>
                    <a:pt x="18921" y="7228"/>
                  </a:cubicBezTo>
                  <a:cubicBezTo>
                    <a:pt x="18909" y="7228"/>
                    <a:pt x="18896" y="7229"/>
                    <a:pt x="18884" y="7230"/>
                  </a:cubicBezTo>
                  <a:lnTo>
                    <a:pt x="18694" y="7266"/>
                  </a:lnTo>
                  <a:lnTo>
                    <a:pt x="16646" y="10433"/>
                  </a:lnTo>
                  <a:lnTo>
                    <a:pt x="14538" y="8159"/>
                  </a:lnTo>
                  <a:lnTo>
                    <a:pt x="14407" y="8040"/>
                  </a:lnTo>
                  <a:lnTo>
                    <a:pt x="10014" y="8040"/>
                  </a:lnTo>
                  <a:lnTo>
                    <a:pt x="9276" y="337"/>
                  </a:lnTo>
                  <a:cubicBezTo>
                    <a:pt x="9265" y="158"/>
                    <a:pt x="9097" y="1"/>
                    <a:pt x="8910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B586CF-CB60-4447-90D9-0A2596AAB075}"/>
              </a:ext>
            </a:extLst>
          </p:cNvPr>
          <p:cNvSpPr/>
          <p:nvPr/>
        </p:nvSpPr>
        <p:spPr>
          <a:xfrm>
            <a:off x="778807" y="390144"/>
            <a:ext cx="2069797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4) Medication Table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C63773-C912-4C07-981F-90714E10F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310397"/>
              </p:ext>
            </p:extLst>
          </p:nvPr>
        </p:nvGraphicFramePr>
        <p:xfrm>
          <a:off x="1798926" y="1156467"/>
          <a:ext cx="6171882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119484">
                  <a:extLst>
                    <a:ext uri="{9D8B030D-6E8A-4147-A177-3AD203B41FA5}">
                      <a16:colId xmlns:a16="http://schemas.microsoft.com/office/drawing/2014/main" val="940367022"/>
                    </a:ext>
                  </a:extLst>
                </a:gridCol>
                <a:gridCol w="938038">
                  <a:extLst>
                    <a:ext uri="{9D8B030D-6E8A-4147-A177-3AD203B41FA5}">
                      <a16:colId xmlns:a16="http://schemas.microsoft.com/office/drawing/2014/main" val="3243098179"/>
                    </a:ext>
                  </a:extLst>
                </a:gridCol>
                <a:gridCol w="1028419">
                  <a:extLst>
                    <a:ext uri="{9D8B030D-6E8A-4147-A177-3AD203B41FA5}">
                      <a16:colId xmlns:a16="http://schemas.microsoft.com/office/drawing/2014/main" val="68278447"/>
                    </a:ext>
                  </a:extLst>
                </a:gridCol>
                <a:gridCol w="934615">
                  <a:extLst>
                    <a:ext uri="{9D8B030D-6E8A-4147-A177-3AD203B41FA5}">
                      <a16:colId xmlns:a16="http://schemas.microsoft.com/office/drawing/2014/main" val="3118611170"/>
                    </a:ext>
                  </a:extLst>
                </a:gridCol>
                <a:gridCol w="1122907">
                  <a:extLst>
                    <a:ext uri="{9D8B030D-6E8A-4147-A177-3AD203B41FA5}">
                      <a16:colId xmlns:a16="http://schemas.microsoft.com/office/drawing/2014/main" val="956783109"/>
                    </a:ext>
                  </a:extLst>
                </a:gridCol>
                <a:gridCol w="1028419">
                  <a:extLst>
                    <a:ext uri="{9D8B030D-6E8A-4147-A177-3AD203B41FA5}">
                      <a16:colId xmlns:a16="http://schemas.microsoft.com/office/drawing/2014/main" val="38680754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MedicationID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DrugName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Dosage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Duration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StartDate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Procedure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74826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EA981C2-F651-45B5-AB38-C27E0BF16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10" y="1156150"/>
            <a:ext cx="985967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DFAD7-0DB9-4276-9E84-0655F375D11F}"/>
              </a:ext>
            </a:extLst>
          </p:cNvPr>
          <p:cNvSpPr/>
          <p:nvPr/>
        </p:nvSpPr>
        <p:spPr>
          <a:xfrm>
            <a:off x="457200" y="1732638"/>
            <a:ext cx="4572000" cy="66030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 Unique rows . Already in that form.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2NF-&gt;No PKD 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C88A55-F028-42AC-99D4-CBF18741C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72115"/>
              </p:ext>
            </p:extLst>
          </p:nvPr>
        </p:nvGraphicFramePr>
        <p:xfrm>
          <a:off x="2255810" y="2572750"/>
          <a:ext cx="3187458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652756">
                  <a:extLst>
                    <a:ext uri="{9D8B030D-6E8A-4147-A177-3AD203B41FA5}">
                      <a16:colId xmlns:a16="http://schemas.microsoft.com/office/drawing/2014/main" val="3316918955"/>
                    </a:ext>
                  </a:extLst>
                </a:gridCol>
                <a:gridCol w="1534702">
                  <a:extLst>
                    <a:ext uri="{9D8B030D-6E8A-4147-A177-3AD203B41FA5}">
                      <a16:colId xmlns:a16="http://schemas.microsoft.com/office/drawing/2014/main" val="238711990"/>
                    </a:ext>
                  </a:extLst>
                </a:gridCol>
              </a:tblGrid>
              <a:tr h="119634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MedicationID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DrugName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783784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D32E76D-D58F-471B-A947-DFD89EE9CD3C}"/>
              </a:ext>
            </a:extLst>
          </p:cNvPr>
          <p:cNvSpPr/>
          <p:nvPr/>
        </p:nvSpPr>
        <p:spPr>
          <a:xfrm>
            <a:off x="1452421" y="3016590"/>
            <a:ext cx="562975" cy="326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9A5F1FF-A784-4D7F-9C1F-1226B714A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317513"/>
              </p:ext>
            </p:extLst>
          </p:nvPr>
        </p:nvGraphicFramePr>
        <p:xfrm>
          <a:off x="1917453" y="3631242"/>
          <a:ext cx="5724525" cy="326051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144905">
                  <a:extLst>
                    <a:ext uri="{9D8B030D-6E8A-4147-A177-3AD203B41FA5}">
                      <a16:colId xmlns:a16="http://schemas.microsoft.com/office/drawing/2014/main" val="4205604120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3247647425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1772646435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2707147322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2484115217"/>
                    </a:ext>
                  </a:extLst>
                </a:gridCol>
              </a:tblGrid>
              <a:tr h="326051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 dirty="0" err="1">
                          <a:effectLst/>
                        </a:rPr>
                        <a:t>MedicationID</a:t>
                      </a:r>
                      <a:endParaRPr lang="en-US" sz="1200" u="sng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Dosage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Duration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StartDate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Procedure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603272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0857BF16-DD47-469B-A2C2-3912A0699248}"/>
              </a:ext>
            </a:extLst>
          </p:cNvPr>
          <p:cNvSpPr/>
          <p:nvPr/>
        </p:nvSpPr>
        <p:spPr>
          <a:xfrm>
            <a:off x="1354347" y="4064116"/>
            <a:ext cx="4572000" cy="6785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3NF-&gt; No TKD . Already in that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51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BB9C3C-B977-464B-A243-F14D55E54C28}"/>
              </a:ext>
            </a:extLst>
          </p:cNvPr>
          <p:cNvSpPr/>
          <p:nvPr/>
        </p:nvSpPr>
        <p:spPr>
          <a:xfrm>
            <a:off x="904940" y="338385"/>
            <a:ext cx="1524776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5)Patient table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0A93FF-2813-4511-8E70-291C2186A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236767"/>
              </p:ext>
            </p:extLst>
          </p:nvPr>
        </p:nvGraphicFramePr>
        <p:xfrm>
          <a:off x="1449890" y="1196963"/>
          <a:ext cx="5795645" cy="376111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3640697983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399653703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742827943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3066186101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50124885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352718313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61217771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PatientID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PatFName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PatLName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Gender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Contact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DateofBirth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 err="1">
                          <a:effectLst/>
                        </a:rPr>
                        <a:t>WardID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93410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941DAB5-CDE2-4B9B-952E-1399EAAAD684}"/>
              </a:ext>
            </a:extLst>
          </p:cNvPr>
          <p:cNvSpPr/>
          <p:nvPr/>
        </p:nvSpPr>
        <p:spPr>
          <a:xfrm>
            <a:off x="646980" y="1857697"/>
            <a:ext cx="4546121" cy="1281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 Unique row . No repeated values .Already in that form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2NF-&gt;No PKD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63FF41-EFB9-4336-B59A-DBF78458C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861730"/>
              </p:ext>
            </p:extLst>
          </p:nvPr>
        </p:nvGraphicFramePr>
        <p:xfrm>
          <a:off x="2210069" y="3039661"/>
          <a:ext cx="5724525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908175">
                  <a:extLst>
                    <a:ext uri="{9D8B030D-6E8A-4147-A177-3AD203B41FA5}">
                      <a16:colId xmlns:a16="http://schemas.microsoft.com/office/drawing/2014/main" val="2494781017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1058413759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38037801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PatID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PatFName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PatLName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571599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6FA9B06-D7A7-424A-AF78-A319E8D3C426}"/>
              </a:ext>
            </a:extLst>
          </p:cNvPr>
          <p:cNvSpPr/>
          <p:nvPr/>
        </p:nvSpPr>
        <p:spPr>
          <a:xfrm>
            <a:off x="750498" y="3267953"/>
            <a:ext cx="4572000" cy="6785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367C08D-5D03-41A6-92F2-A51426D3F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074752"/>
              </p:ext>
            </p:extLst>
          </p:nvPr>
        </p:nvGraphicFramePr>
        <p:xfrm>
          <a:off x="2210069" y="4067081"/>
          <a:ext cx="5858596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630987">
                  <a:extLst>
                    <a:ext uri="{9D8B030D-6E8A-4147-A177-3AD203B41FA5}">
                      <a16:colId xmlns:a16="http://schemas.microsoft.com/office/drawing/2014/main" val="1782652245"/>
                    </a:ext>
                  </a:extLst>
                </a:gridCol>
                <a:gridCol w="974677">
                  <a:extLst>
                    <a:ext uri="{9D8B030D-6E8A-4147-A177-3AD203B41FA5}">
                      <a16:colId xmlns:a16="http://schemas.microsoft.com/office/drawing/2014/main" val="1446073528"/>
                    </a:ext>
                  </a:extLst>
                </a:gridCol>
                <a:gridCol w="1283252">
                  <a:extLst>
                    <a:ext uri="{9D8B030D-6E8A-4147-A177-3AD203B41FA5}">
                      <a16:colId xmlns:a16="http://schemas.microsoft.com/office/drawing/2014/main" val="1658702752"/>
                    </a:ext>
                  </a:extLst>
                </a:gridCol>
                <a:gridCol w="1182617">
                  <a:extLst>
                    <a:ext uri="{9D8B030D-6E8A-4147-A177-3AD203B41FA5}">
                      <a16:colId xmlns:a16="http://schemas.microsoft.com/office/drawing/2014/main" val="250189990"/>
                    </a:ext>
                  </a:extLst>
                </a:gridCol>
                <a:gridCol w="829530">
                  <a:extLst>
                    <a:ext uri="{9D8B030D-6E8A-4147-A177-3AD203B41FA5}">
                      <a16:colId xmlns:a16="http://schemas.microsoft.com/office/drawing/2014/main" val="2949299005"/>
                    </a:ext>
                  </a:extLst>
                </a:gridCol>
                <a:gridCol w="957533">
                  <a:extLst>
                    <a:ext uri="{9D8B030D-6E8A-4147-A177-3AD203B41FA5}">
                      <a16:colId xmlns:a16="http://schemas.microsoft.com/office/drawing/2014/main" val="26742327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PatID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PatGender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PatContactNum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PatDateOfBirth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PatEmail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WardID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879475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2FC7C19-2686-47C6-81AB-BE3BB4EAA35C}"/>
              </a:ext>
            </a:extLst>
          </p:cNvPr>
          <p:cNvSpPr/>
          <p:nvPr/>
        </p:nvSpPr>
        <p:spPr>
          <a:xfrm>
            <a:off x="1262640" y="4384174"/>
            <a:ext cx="562975" cy="326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880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6600A8-B19E-4A2E-87AC-64DC94C6CAE6}"/>
              </a:ext>
            </a:extLst>
          </p:cNvPr>
          <p:cNvSpPr/>
          <p:nvPr/>
        </p:nvSpPr>
        <p:spPr>
          <a:xfrm>
            <a:off x="615490" y="329759"/>
            <a:ext cx="2467342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6)</a:t>
            </a:r>
            <a:r>
              <a:rPr lang="en-GB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FollowUpCheck</a:t>
            </a: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table 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068FC0-8AD5-425D-AF33-869161CF4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301922"/>
              </p:ext>
            </p:extLst>
          </p:nvPr>
        </p:nvGraphicFramePr>
        <p:xfrm>
          <a:off x="1787374" y="1208226"/>
          <a:ext cx="5724525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34224550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499644045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2847305298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1247351385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37740792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FollowUpCheckID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Notes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DoctorID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PatientID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265851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70F03D-ED9F-46E2-918B-3601D164ABBF}"/>
              </a:ext>
            </a:extLst>
          </p:cNvPr>
          <p:cNvSpPr/>
          <p:nvPr/>
        </p:nvSpPr>
        <p:spPr>
          <a:xfrm>
            <a:off x="379562" y="1406410"/>
            <a:ext cx="4399472" cy="1365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 Unique values . Already in that form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2NF-&gt;No PKD. </a:t>
            </a:r>
            <a:r>
              <a:rPr lang="en-GB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Alreadyn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that form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3NF-&gt; No TKD . Already in that form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171844-DB77-42E3-9E69-C3B01860D10C}"/>
              </a:ext>
            </a:extLst>
          </p:cNvPr>
          <p:cNvSpPr/>
          <p:nvPr/>
        </p:nvSpPr>
        <p:spPr>
          <a:xfrm>
            <a:off x="624116" y="2882301"/>
            <a:ext cx="1819729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7)Procedure table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2132A05-A5CF-4C15-A219-B76F0CDEF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975443"/>
              </p:ext>
            </p:extLst>
          </p:nvPr>
        </p:nvGraphicFramePr>
        <p:xfrm>
          <a:off x="2130726" y="3385618"/>
          <a:ext cx="6426678" cy="18167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000785">
                  <a:extLst>
                    <a:ext uri="{9D8B030D-6E8A-4147-A177-3AD203B41FA5}">
                      <a16:colId xmlns:a16="http://schemas.microsoft.com/office/drawing/2014/main" val="2842928710"/>
                    </a:ext>
                  </a:extLst>
                </a:gridCol>
                <a:gridCol w="1121312">
                  <a:extLst>
                    <a:ext uri="{9D8B030D-6E8A-4147-A177-3AD203B41FA5}">
                      <a16:colId xmlns:a16="http://schemas.microsoft.com/office/drawing/2014/main" val="426578497"/>
                    </a:ext>
                  </a:extLst>
                </a:gridCol>
                <a:gridCol w="1169666">
                  <a:extLst>
                    <a:ext uri="{9D8B030D-6E8A-4147-A177-3AD203B41FA5}">
                      <a16:colId xmlns:a16="http://schemas.microsoft.com/office/drawing/2014/main" val="2813589269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1721132377"/>
                    </a:ext>
                  </a:extLst>
                </a:gridCol>
                <a:gridCol w="906285">
                  <a:extLst>
                    <a:ext uri="{9D8B030D-6E8A-4147-A177-3AD203B41FA5}">
                      <a16:colId xmlns:a16="http://schemas.microsoft.com/office/drawing/2014/main" val="1148085274"/>
                    </a:ext>
                  </a:extLst>
                </a:gridCol>
                <a:gridCol w="577501">
                  <a:extLst>
                    <a:ext uri="{9D8B030D-6E8A-4147-A177-3AD203B41FA5}">
                      <a16:colId xmlns:a16="http://schemas.microsoft.com/office/drawing/2014/main" val="2514557675"/>
                    </a:ext>
                  </a:extLst>
                </a:gridCol>
                <a:gridCol w="658221">
                  <a:extLst>
                    <a:ext uri="{9D8B030D-6E8A-4147-A177-3AD203B41FA5}">
                      <a16:colId xmlns:a16="http://schemas.microsoft.com/office/drawing/2014/main" val="1926092292"/>
                    </a:ext>
                  </a:extLst>
                </a:gridCol>
              </a:tblGrid>
              <a:tr h="103505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u="sng">
                          <a:effectLst/>
                        </a:rPr>
                        <a:t>ProcedureID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ProcedureDate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ProcedureType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Diagnosis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PatID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 err="1">
                          <a:effectLst/>
                        </a:rPr>
                        <a:t>DocID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307950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AD10FEE-DCA4-490C-B99C-D308025B101B}"/>
              </a:ext>
            </a:extLst>
          </p:cNvPr>
          <p:cNvSpPr/>
          <p:nvPr/>
        </p:nvSpPr>
        <p:spPr>
          <a:xfrm>
            <a:off x="517585" y="3593561"/>
            <a:ext cx="4572000" cy="138364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1NF-&gt;Unique rows. Already in that form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2NF-&gt;No PKD. Already in that form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3NF-&gt;No TKD. Already in that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82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5010DD-693B-45C4-8688-794E18EF94F1}"/>
              </a:ext>
            </a:extLst>
          </p:cNvPr>
          <p:cNvSpPr/>
          <p:nvPr/>
        </p:nvSpPr>
        <p:spPr>
          <a:xfrm>
            <a:off x="425256" y="226242"/>
            <a:ext cx="1492716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8)Nurse table 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439577-A543-48A7-9513-29F3BCA93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45878"/>
              </p:ext>
            </p:extLst>
          </p:nvPr>
        </p:nvGraphicFramePr>
        <p:xfrm>
          <a:off x="1171614" y="782944"/>
          <a:ext cx="7858662" cy="310550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761184">
                  <a:extLst>
                    <a:ext uri="{9D8B030D-6E8A-4147-A177-3AD203B41FA5}">
                      <a16:colId xmlns:a16="http://schemas.microsoft.com/office/drawing/2014/main" val="3103423333"/>
                    </a:ext>
                  </a:extLst>
                </a:gridCol>
                <a:gridCol w="1150840">
                  <a:extLst>
                    <a:ext uri="{9D8B030D-6E8A-4147-A177-3AD203B41FA5}">
                      <a16:colId xmlns:a16="http://schemas.microsoft.com/office/drawing/2014/main" val="1162595526"/>
                    </a:ext>
                  </a:extLst>
                </a:gridCol>
                <a:gridCol w="1087409">
                  <a:extLst>
                    <a:ext uri="{9D8B030D-6E8A-4147-A177-3AD203B41FA5}">
                      <a16:colId xmlns:a16="http://schemas.microsoft.com/office/drawing/2014/main" val="9460497"/>
                    </a:ext>
                  </a:extLst>
                </a:gridCol>
                <a:gridCol w="911715">
                  <a:extLst>
                    <a:ext uri="{9D8B030D-6E8A-4147-A177-3AD203B41FA5}">
                      <a16:colId xmlns:a16="http://schemas.microsoft.com/office/drawing/2014/main" val="2021309906"/>
                    </a:ext>
                  </a:extLst>
                </a:gridCol>
                <a:gridCol w="1402722">
                  <a:extLst>
                    <a:ext uri="{9D8B030D-6E8A-4147-A177-3AD203B41FA5}">
                      <a16:colId xmlns:a16="http://schemas.microsoft.com/office/drawing/2014/main" val="3393118343"/>
                    </a:ext>
                  </a:extLst>
                </a:gridCol>
                <a:gridCol w="534838">
                  <a:extLst>
                    <a:ext uri="{9D8B030D-6E8A-4147-A177-3AD203B41FA5}">
                      <a16:colId xmlns:a16="http://schemas.microsoft.com/office/drawing/2014/main" val="2828029682"/>
                    </a:ext>
                  </a:extLst>
                </a:gridCol>
                <a:gridCol w="1043796">
                  <a:extLst>
                    <a:ext uri="{9D8B030D-6E8A-4147-A177-3AD203B41FA5}">
                      <a16:colId xmlns:a16="http://schemas.microsoft.com/office/drawing/2014/main" val="2634193352"/>
                    </a:ext>
                  </a:extLst>
                </a:gridCol>
                <a:gridCol w="966158">
                  <a:extLst>
                    <a:ext uri="{9D8B030D-6E8A-4147-A177-3AD203B41FA5}">
                      <a16:colId xmlns:a16="http://schemas.microsoft.com/office/drawing/2014/main" val="831419914"/>
                    </a:ext>
                  </a:extLst>
                </a:gridCol>
              </a:tblGrid>
              <a:tr h="31055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u="sng">
                          <a:effectLst/>
                        </a:rPr>
                        <a:t>NurseID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NurseFName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NurseLName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PhoneNum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RoomAssignedTo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Shift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ProcedureID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HospitalID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968999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A128D9B-2C59-47F0-BCFC-E2EB22B1D233}"/>
              </a:ext>
            </a:extLst>
          </p:cNvPr>
          <p:cNvSpPr/>
          <p:nvPr/>
        </p:nvSpPr>
        <p:spPr>
          <a:xfrm>
            <a:off x="157837" y="1409210"/>
            <a:ext cx="2438714" cy="1031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 Unique values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2NF-&gt; No PKD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1)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B6EB53-AC18-4C0D-85ED-30DA0B696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23362"/>
              </p:ext>
            </p:extLst>
          </p:nvPr>
        </p:nvGraphicFramePr>
        <p:xfrm>
          <a:off x="2544793" y="2440326"/>
          <a:ext cx="3897433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947199">
                  <a:extLst>
                    <a:ext uri="{9D8B030D-6E8A-4147-A177-3AD203B41FA5}">
                      <a16:colId xmlns:a16="http://schemas.microsoft.com/office/drawing/2014/main" val="1946001195"/>
                    </a:ext>
                  </a:extLst>
                </a:gridCol>
                <a:gridCol w="1595887">
                  <a:extLst>
                    <a:ext uri="{9D8B030D-6E8A-4147-A177-3AD203B41FA5}">
                      <a16:colId xmlns:a16="http://schemas.microsoft.com/office/drawing/2014/main" val="4119639157"/>
                    </a:ext>
                  </a:extLst>
                </a:gridCol>
                <a:gridCol w="1354347">
                  <a:extLst>
                    <a:ext uri="{9D8B030D-6E8A-4147-A177-3AD203B41FA5}">
                      <a16:colId xmlns:a16="http://schemas.microsoft.com/office/drawing/2014/main" val="2692482080"/>
                    </a:ext>
                  </a:extLst>
                </a:gridCol>
              </a:tblGrid>
              <a:tr h="126863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NurseID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NurseFName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NurseLName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7670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8C21BE9-4F50-4AAB-AD6A-99852B1B5BD7}"/>
              </a:ext>
            </a:extLst>
          </p:cNvPr>
          <p:cNvSpPr/>
          <p:nvPr/>
        </p:nvSpPr>
        <p:spPr>
          <a:xfrm>
            <a:off x="698739" y="2703175"/>
            <a:ext cx="4572000" cy="6797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Aptos"/>
                <a:ea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18F1F69-FAEE-4FE2-84E1-C014F5CAC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775660"/>
              </p:ext>
            </p:extLst>
          </p:nvPr>
        </p:nvGraphicFramePr>
        <p:xfrm>
          <a:off x="2141375" y="3382913"/>
          <a:ext cx="5932948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800233">
                  <a:extLst>
                    <a:ext uri="{9D8B030D-6E8A-4147-A177-3AD203B41FA5}">
                      <a16:colId xmlns:a16="http://schemas.microsoft.com/office/drawing/2014/main" val="3523344166"/>
                    </a:ext>
                  </a:extLst>
                </a:gridCol>
                <a:gridCol w="1061049">
                  <a:extLst>
                    <a:ext uri="{9D8B030D-6E8A-4147-A177-3AD203B41FA5}">
                      <a16:colId xmlns:a16="http://schemas.microsoft.com/office/drawing/2014/main" val="4190236101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286847326"/>
                    </a:ext>
                  </a:extLst>
                </a:gridCol>
                <a:gridCol w="467267">
                  <a:extLst>
                    <a:ext uri="{9D8B030D-6E8A-4147-A177-3AD203B41FA5}">
                      <a16:colId xmlns:a16="http://schemas.microsoft.com/office/drawing/2014/main" val="1825030653"/>
                    </a:ext>
                  </a:extLst>
                </a:gridCol>
                <a:gridCol w="1056399">
                  <a:extLst>
                    <a:ext uri="{9D8B030D-6E8A-4147-A177-3AD203B41FA5}">
                      <a16:colId xmlns:a16="http://schemas.microsoft.com/office/drawing/2014/main" val="449381783"/>
                    </a:ext>
                  </a:extLst>
                </a:gridCol>
                <a:gridCol w="1150521">
                  <a:extLst>
                    <a:ext uri="{9D8B030D-6E8A-4147-A177-3AD203B41FA5}">
                      <a16:colId xmlns:a16="http://schemas.microsoft.com/office/drawing/2014/main" val="427816992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NurseID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PhoneNum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RoomAssignedTo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Shift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ProcedureID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HospitalID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41527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1ACF4D14-C24E-4EE7-8DC3-0FAC02C431D7}"/>
              </a:ext>
            </a:extLst>
          </p:cNvPr>
          <p:cNvSpPr/>
          <p:nvPr/>
        </p:nvSpPr>
        <p:spPr>
          <a:xfrm>
            <a:off x="1288519" y="3926974"/>
            <a:ext cx="562975" cy="326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71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DBCDBA-B2AB-444E-AD33-8CD0B5E160F5}"/>
              </a:ext>
            </a:extLst>
          </p:cNvPr>
          <p:cNvSpPr/>
          <p:nvPr/>
        </p:nvSpPr>
        <p:spPr>
          <a:xfrm>
            <a:off x="609673" y="364265"/>
            <a:ext cx="2037737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9)Assigned to table 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886BD0-78FD-4C1A-9EC6-F4879CEEB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341806"/>
              </p:ext>
            </p:extLst>
          </p:nvPr>
        </p:nvGraphicFramePr>
        <p:xfrm>
          <a:off x="2977502" y="1068733"/>
          <a:ext cx="2129335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025154">
                  <a:extLst>
                    <a:ext uri="{9D8B030D-6E8A-4147-A177-3AD203B41FA5}">
                      <a16:colId xmlns:a16="http://schemas.microsoft.com/office/drawing/2014/main" val="615719066"/>
                    </a:ext>
                  </a:extLst>
                </a:gridCol>
                <a:gridCol w="1104181">
                  <a:extLst>
                    <a:ext uri="{9D8B030D-6E8A-4147-A177-3AD203B41FA5}">
                      <a16:colId xmlns:a16="http://schemas.microsoft.com/office/drawing/2014/main" val="3618978866"/>
                    </a:ext>
                  </a:extLst>
                </a:gridCol>
              </a:tblGrid>
              <a:tr h="122016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NurseID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WardID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3954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4A93450-BDF2-4CF4-896D-3D813ABFB8CF}"/>
              </a:ext>
            </a:extLst>
          </p:cNvPr>
          <p:cNvSpPr/>
          <p:nvPr/>
        </p:nvSpPr>
        <p:spPr>
          <a:xfrm>
            <a:off x="767751" y="1724651"/>
            <a:ext cx="4572000" cy="138364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1ND-&gt;Unique values . Already in that form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2NF-&gt;No PKD . Already in that form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3NF-&gt; No TKD. Already in that form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809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7308C2-75AC-4024-BFA7-D633E71A9616}"/>
              </a:ext>
            </a:extLst>
          </p:cNvPr>
          <p:cNvSpPr/>
          <p:nvPr/>
        </p:nvSpPr>
        <p:spPr>
          <a:xfrm>
            <a:off x="485343" y="551646"/>
            <a:ext cx="1717137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10)Doctor Table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E1BA0A-13AD-41E3-AE76-ED9D8B91C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60841"/>
              </p:ext>
            </p:extLst>
          </p:nvPr>
        </p:nvGraphicFramePr>
        <p:xfrm>
          <a:off x="2037540" y="1309182"/>
          <a:ext cx="5724525" cy="410337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297157275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4250550255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95258207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111587448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3703024064"/>
                    </a:ext>
                  </a:extLst>
                </a:gridCol>
                <a:gridCol w="560705">
                  <a:extLst>
                    <a:ext uri="{9D8B030D-6E8A-4147-A177-3AD203B41FA5}">
                      <a16:colId xmlns:a16="http://schemas.microsoft.com/office/drawing/2014/main" val="2364943198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8531033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DocID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DocFName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DocLName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YearOfGrad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ContackNum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Email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HospitalID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948408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A85B27C-7BD7-4516-B6D5-3D0547845B4D}"/>
              </a:ext>
            </a:extLst>
          </p:cNvPr>
          <p:cNvSpPr/>
          <p:nvPr/>
        </p:nvSpPr>
        <p:spPr>
          <a:xfrm>
            <a:off x="388189" y="2056192"/>
            <a:ext cx="4572000" cy="10311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 Unique Values . Already in that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2NF-&gt;No PKD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740A79-6CC3-46B0-920E-1193C70EE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83845"/>
              </p:ext>
            </p:extLst>
          </p:nvPr>
        </p:nvGraphicFramePr>
        <p:xfrm>
          <a:off x="2511994" y="2988216"/>
          <a:ext cx="3233199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973078">
                  <a:extLst>
                    <a:ext uri="{9D8B030D-6E8A-4147-A177-3AD203B41FA5}">
                      <a16:colId xmlns:a16="http://schemas.microsoft.com/office/drawing/2014/main" val="3627585994"/>
                    </a:ext>
                  </a:extLst>
                </a:gridCol>
                <a:gridCol w="1130060">
                  <a:extLst>
                    <a:ext uri="{9D8B030D-6E8A-4147-A177-3AD203B41FA5}">
                      <a16:colId xmlns:a16="http://schemas.microsoft.com/office/drawing/2014/main" val="4195260624"/>
                    </a:ext>
                  </a:extLst>
                </a:gridCol>
                <a:gridCol w="1130061">
                  <a:extLst>
                    <a:ext uri="{9D8B030D-6E8A-4147-A177-3AD203B41FA5}">
                      <a16:colId xmlns:a16="http://schemas.microsoft.com/office/drawing/2014/main" val="21883226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DocID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DocFName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DocLName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97237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900378-3C6E-4F09-B0EF-ABCBAFF3A993}"/>
              </a:ext>
            </a:extLst>
          </p:cNvPr>
          <p:cNvSpPr/>
          <p:nvPr/>
        </p:nvSpPr>
        <p:spPr>
          <a:xfrm>
            <a:off x="388189" y="3322286"/>
            <a:ext cx="4572000" cy="6785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FKD</a:t>
            </a:r>
            <a:endParaRPr lang="en-US" b="1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CBD983B-754A-413A-B1E7-878A90933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24649"/>
              </p:ext>
            </p:extLst>
          </p:nvPr>
        </p:nvGraphicFramePr>
        <p:xfrm>
          <a:off x="2144839" y="4000870"/>
          <a:ext cx="5079251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144905">
                  <a:extLst>
                    <a:ext uri="{9D8B030D-6E8A-4147-A177-3AD203B41FA5}">
                      <a16:colId xmlns:a16="http://schemas.microsoft.com/office/drawing/2014/main" val="1705236859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2824319452"/>
                    </a:ext>
                  </a:extLst>
                </a:gridCol>
                <a:gridCol w="934762">
                  <a:extLst>
                    <a:ext uri="{9D8B030D-6E8A-4147-A177-3AD203B41FA5}">
                      <a16:colId xmlns:a16="http://schemas.microsoft.com/office/drawing/2014/main" val="2879080552"/>
                    </a:ext>
                  </a:extLst>
                </a:gridCol>
                <a:gridCol w="862642">
                  <a:extLst>
                    <a:ext uri="{9D8B030D-6E8A-4147-A177-3AD203B41FA5}">
                      <a16:colId xmlns:a16="http://schemas.microsoft.com/office/drawing/2014/main" val="2938661000"/>
                    </a:ext>
                  </a:extLst>
                </a:gridCol>
                <a:gridCol w="992037">
                  <a:extLst>
                    <a:ext uri="{9D8B030D-6E8A-4147-A177-3AD203B41FA5}">
                      <a16:colId xmlns:a16="http://schemas.microsoft.com/office/drawing/2014/main" val="144996694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DoctorID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YearOFGrad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Contact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Email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HospitalID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202984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0748EA0-E360-4F2D-A7FC-410CA44A9DD6}"/>
              </a:ext>
            </a:extLst>
          </p:cNvPr>
          <p:cNvSpPr/>
          <p:nvPr/>
        </p:nvSpPr>
        <p:spPr>
          <a:xfrm>
            <a:off x="1268084" y="4381939"/>
            <a:ext cx="4572000" cy="6785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3NF-&gt;No TKD. Already in that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960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FF2383-DC9C-4F41-95F3-CCD233B47ABA}"/>
              </a:ext>
            </a:extLst>
          </p:cNvPr>
          <p:cNvSpPr/>
          <p:nvPr/>
        </p:nvSpPr>
        <p:spPr>
          <a:xfrm>
            <a:off x="523492" y="312506"/>
            <a:ext cx="2217274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11)Appointment table</a:t>
            </a:r>
            <a:endParaRPr lang="en-US" sz="1800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E0EC92-BF97-421E-94C5-6A8ABDDF3D5E}"/>
              </a:ext>
            </a:extLst>
          </p:cNvPr>
          <p:cNvSpPr/>
          <p:nvPr/>
        </p:nvSpPr>
        <p:spPr>
          <a:xfrm>
            <a:off x="523492" y="1476664"/>
            <a:ext cx="4572000" cy="13792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1NF-&gt;Unique </a:t>
            </a:r>
            <a:r>
              <a:rPr lang="en-GB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Rows.Already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taht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state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2NF-&gt; No PKD. Already in that state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3NF-&gt; No TKD. Already in that state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EFADAB-E1BE-4D7C-8D77-18126565E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7444"/>
              </p:ext>
            </p:extLst>
          </p:nvPr>
        </p:nvGraphicFramePr>
        <p:xfrm>
          <a:off x="2232911" y="1066327"/>
          <a:ext cx="6186468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165897">
                  <a:extLst>
                    <a:ext uri="{9D8B030D-6E8A-4147-A177-3AD203B41FA5}">
                      <a16:colId xmlns:a16="http://schemas.microsoft.com/office/drawing/2014/main" val="2835325230"/>
                    </a:ext>
                  </a:extLst>
                </a:gridCol>
                <a:gridCol w="601665">
                  <a:extLst>
                    <a:ext uri="{9D8B030D-6E8A-4147-A177-3AD203B41FA5}">
                      <a16:colId xmlns:a16="http://schemas.microsoft.com/office/drawing/2014/main" val="1241156872"/>
                    </a:ext>
                  </a:extLst>
                </a:gridCol>
                <a:gridCol w="1471825">
                  <a:extLst>
                    <a:ext uri="{9D8B030D-6E8A-4147-A177-3AD203B41FA5}">
                      <a16:colId xmlns:a16="http://schemas.microsoft.com/office/drawing/2014/main" val="307118831"/>
                    </a:ext>
                  </a:extLst>
                </a:gridCol>
                <a:gridCol w="729394">
                  <a:extLst>
                    <a:ext uri="{9D8B030D-6E8A-4147-A177-3AD203B41FA5}">
                      <a16:colId xmlns:a16="http://schemas.microsoft.com/office/drawing/2014/main" val="2175368962"/>
                    </a:ext>
                  </a:extLst>
                </a:gridCol>
                <a:gridCol w="667639">
                  <a:extLst>
                    <a:ext uri="{9D8B030D-6E8A-4147-A177-3AD203B41FA5}">
                      <a16:colId xmlns:a16="http://schemas.microsoft.com/office/drawing/2014/main" val="561060818"/>
                    </a:ext>
                  </a:extLst>
                </a:gridCol>
                <a:gridCol w="666267">
                  <a:extLst>
                    <a:ext uri="{9D8B030D-6E8A-4147-A177-3AD203B41FA5}">
                      <a16:colId xmlns:a16="http://schemas.microsoft.com/office/drawing/2014/main" val="3193907097"/>
                    </a:ext>
                  </a:extLst>
                </a:gridCol>
                <a:gridCol w="883781">
                  <a:extLst>
                    <a:ext uri="{9D8B030D-6E8A-4147-A177-3AD203B41FA5}">
                      <a16:colId xmlns:a16="http://schemas.microsoft.com/office/drawing/2014/main" val="16718170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AppointmentID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Status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AppointmentDate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Reason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PatID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DocID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HospitalID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7660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498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632DE2-82F4-4AD8-8199-13E975BEF9F8}"/>
              </a:ext>
            </a:extLst>
          </p:cNvPr>
          <p:cNvSpPr/>
          <p:nvPr/>
        </p:nvSpPr>
        <p:spPr>
          <a:xfrm>
            <a:off x="471732" y="377102"/>
            <a:ext cx="1781257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12)Hospital table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20346EA-6E5E-471D-A6A3-A1B7AD9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274113"/>
              </p:ext>
            </p:extLst>
          </p:nvPr>
        </p:nvGraphicFramePr>
        <p:xfrm>
          <a:off x="2326697" y="1089717"/>
          <a:ext cx="5803900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1506583622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202873390"/>
                    </a:ext>
                  </a:extLst>
                </a:gridCol>
                <a:gridCol w="1472565">
                  <a:extLst>
                    <a:ext uri="{9D8B030D-6E8A-4147-A177-3AD203B41FA5}">
                      <a16:colId xmlns:a16="http://schemas.microsoft.com/office/drawing/2014/main" val="988138410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123960691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34606200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HospitalID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HospitalName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HospitalPhoneNum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HospitalEmail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HospitalAdress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732271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7580D06-EA82-4EA4-8ACB-5CCC704C2465}"/>
              </a:ext>
            </a:extLst>
          </p:cNvPr>
          <p:cNvSpPr/>
          <p:nvPr/>
        </p:nvSpPr>
        <p:spPr>
          <a:xfrm>
            <a:off x="284672" y="1540634"/>
            <a:ext cx="4572000" cy="10311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 Unique values. Already in that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2NF-&gt; No PKD . 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05E418C-EA12-4345-8CCA-17BE6F68B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514644"/>
              </p:ext>
            </p:extLst>
          </p:nvPr>
        </p:nvGraphicFramePr>
        <p:xfrm>
          <a:off x="2289756" y="2571750"/>
          <a:ext cx="2707305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145923">
                  <a:extLst>
                    <a:ext uri="{9D8B030D-6E8A-4147-A177-3AD203B41FA5}">
                      <a16:colId xmlns:a16="http://schemas.microsoft.com/office/drawing/2014/main" val="3703186118"/>
                    </a:ext>
                  </a:extLst>
                </a:gridCol>
                <a:gridCol w="1561382">
                  <a:extLst>
                    <a:ext uri="{9D8B030D-6E8A-4147-A177-3AD203B41FA5}">
                      <a16:colId xmlns:a16="http://schemas.microsoft.com/office/drawing/2014/main" val="352444752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HospitalID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HospitalName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59974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853CA1B-67D4-44FB-8490-700DE1640DCE}"/>
              </a:ext>
            </a:extLst>
          </p:cNvPr>
          <p:cNvSpPr/>
          <p:nvPr/>
        </p:nvSpPr>
        <p:spPr>
          <a:xfrm>
            <a:off x="471732" y="2924282"/>
            <a:ext cx="4572000" cy="6785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C53F282-E0D4-4453-90C3-72D85BD34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618820"/>
              </p:ext>
            </p:extLst>
          </p:nvPr>
        </p:nvGraphicFramePr>
        <p:xfrm>
          <a:off x="2016304" y="3611307"/>
          <a:ext cx="5111391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883077210"/>
                    </a:ext>
                  </a:extLst>
                </a:gridCol>
                <a:gridCol w="1519747">
                  <a:extLst>
                    <a:ext uri="{9D8B030D-6E8A-4147-A177-3AD203B41FA5}">
                      <a16:colId xmlns:a16="http://schemas.microsoft.com/office/drawing/2014/main" val="2111016857"/>
                    </a:ext>
                  </a:extLst>
                </a:gridCol>
                <a:gridCol w="1199072">
                  <a:extLst>
                    <a:ext uri="{9D8B030D-6E8A-4147-A177-3AD203B41FA5}">
                      <a16:colId xmlns:a16="http://schemas.microsoft.com/office/drawing/2014/main" val="4057380437"/>
                    </a:ext>
                  </a:extLst>
                </a:gridCol>
                <a:gridCol w="1354347">
                  <a:extLst>
                    <a:ext uri="{9D8B030D-6E8A-4147-A177-3AD203B41FA5}">
                      <a16:colId xmlns:a16="http://schemas.microsoft.com/office/drawing/2014/main" val="39435077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HospitalID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HospitalPHoneNum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HospitalEmail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HospitalAdress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0077595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0473BE9E-074D-4DD3-A309-21102D884ECD}"/>
              </a:ext>
            </a:extLst>
          </p:cNvPr>
          <p:cNvSpPr/>
          <p:nvPr/>
        </p:nvSpPr>
        <p:spPr>
          <a:xfrm>
            <a:off x="1216324" y="4053783"/>
            <a:ext cx="4572000" cy="10322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3NF-&gt;</a:t>
            </a:r>
            <a:r>
              <a:rPr lang="en-GB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TKD . Already in that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Aptos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1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2B6774-4729-4831-AA9C-12805A3BB836}"/>
              </a:ext>
            </a:extLst>
          </p:cNvPr>
          <p:cNvSpPr/>
          <p:nvPr/>
        </p:nvSpPr>
        <p:spPr>
          <a:xfrm>
            <a:off x="483617" y="286627"/>
            <a:ext cx="1454244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13)Test table </a:t>
            </a:r>
            <a:endParaRPr lang="en-US" sz="1800" dirty="0">
              <a:effectLst/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7B5C10-9FAC-48E4-8AA9-F26E2B37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91487"/>
              </p:ext>
            </p:extLst>
          </p:nvPr>
        </p:nvGraphicFramePr>
        <p:xfrm>
          <a:off x="1821880" y="1078829"/>
          <a:ext cx="5724525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104269811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93982741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76884956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95252823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786113833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15087318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TestID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TestDate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Result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TestType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TechName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AppointmentID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368606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B874F38-B2FA-4482-A1A1-9908067B11E2}"/>
              </a:ext>
            </a:extLst>
          </p:cNvPr>
          <p:cNvSpPr/>
          <p:nvPr/>
        </p:nvSpPr>
        <p:spPr>
          <a:xfrm>
            <a:off x="603849" y="1551467"/>
            <a:ext cx="4572000" cy="10311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1NF-&gt;Unique values. Already in that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2NF-&gt;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BA691F-1581-4FD9-AFA8-3836DBB5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65709"/>
              </p:ext>
            </p:extLst>
          </p:nvPr>
        </p:nvGraphicFramePr>
        <p:xfrm>
          <a:off x="2968558" y="2498570"/>
          <a:ext cx="2095147" cy="198184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913329">
                  <a:extLst>
                    <a:ext uri="{9D8B030D-6E8A-4147-A177-3AD203B41FA5}">
                      <a16:colId xmlns:a16="http://schemas.microsoft.com/office/drawing/2014/main" val="3106986605"/>
                    </a:ext>
                  </a:extLst>
                </a:gridCol>
                <a:gridCol w="1181818">
                  <a:extLst>
                    <a:ext uri="{9D8B030D-6E8A-4147-A177-3AD203B41FA5}">
                      <a16:colId xmlns:a16="http://schemas.microsoft.com/office/drawing/2014/main" val="24693447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TestID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TestType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691763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2233FF0-4DBB-4BA8-AD18-A5AE3DD513EE}"/>
              </a:ext>
            </a:extLst>
          </p:cNvPr>
          <p:cNvSpPr/>
          <p:nvPr/>
        </p:nvSpPr>
        <p:spPr>
          <a:xfrm>
            <a:off x="603849" y="2726098"/>
            <a:ext cx="4572000" cy="6785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1590992-5447-4D3D-82F5-7CBEA66EE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01628"/>
              </p:ext>
            </p:extLst>
          </p:nvPr>
        </p:nvGraphicFramePr>
        <p:xfrm>
          <a:off x="2724708" y="3643857"/>
          <a:ext cx="4677993" cy="214951"/>
        </p:xfrm>
        <a:graphic>
          <a:graphicData uri="http://schemas.openxmlformats.org/drawingml/2006/table">
            <a:tbl>
              <a:tblPr firstRow="1" firstCol="1">
                <a:tableStyleId>{432C036A-9AE6-4E47-BC03-572E23C71CDE}</a:tableStyleId>
              </a:tblPr>
              <a:tblGrid>
                <a:gridCol w="835153">
                  <a:extLst>
                    <a:ext uri="{9D8B030D-6E8A-4147-A177-3AD203B41FA5}">
                      <a16:colId xmlns:a16="http://schemas.microsoft.com/office/drawing/2014/main" val="4212059246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225173547"/>
                    </a:ext>
                  </a:extLst>
                </a:gridCol>
                <a:gridCol w="750498">
                  <a:extLst>
                    <a:ext uri="{9D8B030D-6E8A-4147-A177-3AD203B41FA5}">
                      <a16:colId xmlns:a16="http://schemas.microsoft.com/office/drawing/2014/main" val="700402531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4030270889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3556925984"/>
                    </a:ext>
                  </a:extLst>
                </a:gridCol>
              </a:tblGrid>
              <a:tr h="214951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sng">
                          <a:effectLst/>
                        </a:rPr>
                        <a:t>TestID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TestDate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Result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TechType</a:t>
                      </a:r>
                      <a:endParaRPr lang="en-US" sz="120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AppointmentID</a:t>
                      </a:r>
                      <a:endParaRPr lang="en-US" sz="1200" dirty="0"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432856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5A28CB47-7809-4E48-8B5A-2FC58D1D2020}"/>
              </a:ext>
            </a:extLst>
          </p:cNvPr>
          <p:cNvSpPr/>
          <p:nvPr/>
        </p:nvSpPr>
        <p:spPr>
          <a:xfrm>
            <a:off x="1210739" y="4178289"/>
            <a:ext cx="4572000" cy="6785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FKD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6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3NF-&gt; No TKD . Already in that form</a:t>
            </a:r>
            <a:endParaRPr lang="en-US" dirty="0"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60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D4AB-32F6-400C-BBCD-BA40F1716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4891"/>
            <a:ext cx="7704000" cy="646981"/>
          </a:xfrm>
        </p:spPr>
        <p:txBody>
          <a:bodyPr/>
          <a:lstStyle/>
          <a:p>
            <a:r>
              <a:rPr lang="en-US" dirty="0"/>
              <a:t>SQL Code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28D0D-24EB-4F11-9173-F2E82BC497AE}"/>
              </a:ext>
            </a:extLst>
          </p:cNvPr>
          <p:cNvSpPr txBox="1"/>
          <p:nvPr/>
        </p:nvSpPr>
        <p:spPr>
          <a:xfrm>
            <a:off x="2924355" y="741872"/>
            <a:ext cx="3795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CREATE &amp; INSERT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DDC9A-0BBB-4252-82F2-8599015AB833}"/>
              </a:ext>
            </a:extLst>
          </p:cNvPr>
          <p:cNvSpPr/>
          <p:nvPr/>
        </p:nvSpPr>
        <p:spPr>
          <a:xfrm>
            <a:off x="60386" y="1027270"/>
            <a:ext cx="3933645" cy="343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patient</a:t>
            </a:r>
            <a:endParaRPr lang="en-US" sz="11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patid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CHAR(2) NOT NULL,</a:t>
            </a:r>
            <a:endParaRPr lang="en-US" sz="11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patfirstname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VARCHAR(12) NOT NULL,</a:t>
            </a:r>
            <a:endParaRPr lang="en-US" sz="11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patlastname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VARCHAR(12) NOT NULL,</a:t>
            </a:r>
            <a:endParaRPr lang="en-US" sz="11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patgender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CHAR(1) NOT NULL,</a:t>
            </a:r>
            <a:endParaRPr lang="en-US" sz="11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patcontactnum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VARCHAR(10) NOT NULL,</a:t>
            </a:r>
            <a:endParaRPr lang="en-US" sz="11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patdtofbirth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DATE NOT NULL,</a:t>
            </a:r>
            <a:endParaRPr lang="en-US" sz="11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patemail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 NOT NULL,</a:t>
            </a:r>
            <a:endParaRPr lang="en-US" sz="11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wardid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CHAR(1),</a:t>
            </a:r>
            <a:endParaRPr lang="en-US" sz="11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PRIMARY KEY (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patid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  <a:endParaRPr lang="en-US" sz="11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FOREIGN KEY (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wardid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REFERENCES ward(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wardi</a:t>
            </a:r>
            <a:r>
              <a:rPr lang="en-US" sz="1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) 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DC827-C133-445F-B15E-1D16F6835CF4}"/>
              </a:ext>
            </a:extLst>
          </p:cNvPr>
          <p:cNvSpPr txBox="1"/>
          <p:nvPr/>
        </p:nvSpPr>
        <p:spPr>
          <a:xfrm flipH="1">
            <a:off x="3631720" y="1276709"/>
            <a:ext cx="5624420" cy="232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patient VALUES ('01','Emily','Johnson','F','1467800325','2000-10-26','emily@gmail.com','1');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patient VALUES ('02','John','Williams','M','3689022002','1993-05-29','john@gmail.com','2');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patient VALUES ('03','Tom','Wilson','M','0975541903','1985-06-21','tom@gmail.com','3');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patient VALUES ('04','Jane','White','F','1579301957','1997-11-07','jane@gmail.com',NULL);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patient VALUES ('05','Jackson','Roberts','M','7893567723','1966-07-29','jackson@gmail.com',NULL);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INTO patient VALUES ('06','Olivia','Scott','F','9088845230','1973-11-27','olivia@gmail.com',5);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26895-0159-4248-948A-4E7D2966F204}"/>
              </a:ext>
            </a:extLst>
          </p:cNvPr>
          <p:cNvSpPr txBox="1"/>
          <p:nvPr/>
        </p:nvSpPr>
        <p:spPr>
          <a:xfrm>
            <a:off x="4321834" y="4305925"/>
            <a:ext cx="4574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Full SQL code is provided in the project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36335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OBJECTIVES:</a:t>
            </a:r>
            <a:endParaRPr dirty="0"/>
          </a:p>
        </p:txBody>
      </p:sp>
      <p:sp>
        <p:nvSpPr>
          <p:cNvPr id="1038" name="Google Shape;1038;p58"/>
          <p:cNvSpPr txBox="1">
            <a:spLocks noGrp="1"/>
          </p:cNvSpPr>
          <p:nvPr>
            <p:ph type="body" idx="1"/>
          </p:nvPr>
        </p:nvSpPr>
        <p:spPr>
          <a:xfrm>
            <a:off x="1952850" y="1368125"/>
            <a:ext cx="5238300" cy="28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track and manage patients, cardiologists (doctors), appointments, diagnostic tests, treatments, medications, procedures, admissions, payments, wards, and nurses.</a:t>
            </a:r>
          </a:p>
          <a:p>
            <a:pPr>
              <a:spcBef>
                <a:spcPts val="1000"/>
              </a:spcBef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improve efficiency, traceability, and accuracy in handling cardiology-specific workflows.</a:t>
            </a:r>
          </a:p>
          <a:p>
            <a:pPr>
              <a:spcBef>
                <a:spcPts val="1000"/>
              </a:spcBef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ensure data normalization, integrity, and relational structure for effective querying and reporting.</a:t>
            </a:r>
          </a:p>
          <a:p>
            <a:pPr>
              <a:spcBef>
                <a:spcPts val="1000"/>
              </a:spcBef>
            </a:pP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0A23-5691-41C5-B4BE-9A27AE98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92" y="69011"/>
            <a:ext cx="7708008" cy="845390"/>
          </a:xfrm>
        </p:spPr>
        <p:txBody>
          <a:bodyPr/>
          <a:lstStyle/>
          <a:p>
            <a:r>
              <a:rPr lang="en-US" dirty="0"/>
              <a:t>Managerial Queries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B75B74-88EF-4373-94D7-146B4C9E8728}"/>
              </a:ext>
            </a:extLst>
          </p:cNvPr>
          <p:cNvSpPr/>
          <p:nvPr/>
        </p:nvSpPr>
        <p:spPr>
          <a:xfrm>
            <a:off x="564723" y="632737"/>
            <a:ext cx="6940258" cy="829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1.Retrieve the doc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id,doc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firstname,doc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lastname,year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graduation for the doctors who graduated before the year 2010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64511-5019-491B-B0FB-CD64D65EF7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75" y="1330020"/>
            <a:ext cx="6940258" cy="308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48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830486-318E-4484-98A9-BC2481203BF2}"/>
              </a:ext>
            </a:extLst>
          </p:cNvPr>
          <p:cNvSpPr/>
          <p:nvPr/>
        </p:nvSpPr>
        <p:spPr>
          <a:xfrm>
            <a:off x="345055" y="264912"/>
            <a:ext cx="7073661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2.Retrieve pat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id,pat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firstname,pat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lastname,ward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 to list all patients with their assigned ward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4E46E-12A2-4F51-83B2-FB670137F2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4" y="776377"/>
            <a:ext cx="7073661" cy="322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6419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05DC2-2744-4E72-B7A1-66A34AAEA8D3}"/>
              </a:ext>
            </a:extLst>
          </p:cNvPr>
          <p:cNvSpPr/>
          <p:nvPr/>
        </p:nvSpPr>
        <p:spPr>
          <a:xfrm>
            <a:off x="621102" y="411561"/>
            <a:ext cx="6987396" cy="54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3.Retrieve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paymentid,payment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amount,payment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status,pat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 for each patient with ID 03,sorted by payment amount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89AB7-EDBF-4782-A986-64DD9D92E6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5" y="1095555"/>
            <a:ext cx="7375585" cy="316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374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4D3536-ED3F-4B2A-BD1B-5B8DADADC151}"/>
              </a:ext>
            </a:extLst>
          </p:cNvPr>
          <p:cNvSpPr/>
          <p:nvPr/>
        </p:nvSpPr>
        <p:spPr>
          <a:xfrm>
            <a:off x="431321" y="195901"/>
            <a:ext cx="6702724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4.Retrieve the record for each appointment whose status contains the phrase 'Completed'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921E4-16DC-4FF6-A12E-94C7893E37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6" y="1000663"/>
            <a:ext cx="6849373" cy="2958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911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D7DC91-F3B8-4484-AE93-E30BA356F6B0}"/>
              </a:ext>
            </a:extLst>
          </p:cNvPr>
          <p:cNvSpPr/>
          <p:nvPr/>
        </p:nvSpPr>
        <p:spPr>
          <a:xfrm>
            <a:off x="500051" y="311157"/>
            <a:ext cx="4071949" cy="311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5.Retrieve the total number of beds in available wards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E8DCE-D390-4E08-8E1E-306A798665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1" y="982572"/>
            <a:ext cx="7080076" cy="3178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0428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F9412A-895B-4444-8D71-4C0A5BFBE97C}"/>
              </a:ext>
            </a:extLst>
          </p:cNvPr>
          <p:cNvSpPr/>
          <p:nvPr/>
        </p:nvSpPr>
        <p:spPr>
          <a:xfrm>
            <a:off x="491706" y="454693"/>
            <a:ext cx="6228272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6.For each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doctor,retreive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doc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id,number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appointments supplied by the doctor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5847E-D027-4D85-BC0E-D046009805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06" y="1035170"/>
            <a:ext cx="7237562" cy="2915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7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D79B47-1E4A-450D-9F41-B7C3E109CCBE}"/>
              </a:ext>
            </a:extLst>
          </p:cNvPr>
          <p:cNvSpPr/>
          <p:nvPr/>
        </p:nvSpPr>
        <p:spPr>
          <a:xfrm>
            <a:off x="396815" y="333924"/>
            <a:ext cx="6564702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7.For each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patient,retrieve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pat id and the total payment amount for each patient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F7A1C-16DD-4312-A50F-F33238BFCF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6" y="992039"/>
            <a:ext cx="7358332" cy="3053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141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4FBA2F-C4B4-4E7E-B1D5-7E20705B8DC1}"/>
              </a:ext>
            </a:extLst>
          </p:cNvPr>
          <p:cNvSpPr/>
          <p:nvPr/>
        </p:nvSpPr>
        <p:spPr>
          <a:xfrm>
            <a:off x="560499" y="328408"/>
            <a:ext cx="2821056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8.List all the shift day nurses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10247-D1EA-4326-A0BF-7EA244F8CE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0" y="909926"/>
            <a:ext cx="6372225" cy="2700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941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D6EBD9-2ABB-4922-8497-82DDD3F308C4}"/>
              </a:ext>
            </a:extLst>
          </p:cNvPr>
          <p:cNvSpPr/>
          <p:nvPr/>
        </p:nvSpPr>
        <p:spPr>
          <a:xfrm>
            <a:off x="487342" y="397421"/>
            <a:ext cx="4390946" cy="311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9.For each technician count how many tests are performed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F6FDE-FB77-40B7-A35C-9F47F566B89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16" y="960456"/>
            <a:ext cx="7129331" cy="318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325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3AEEF9-ABBF-4ADC-B58C-AB7FCD8C874F}"/>
              </a:ext>
            </a:extLst>
          </p:cNvPr>
          <p:cNvSpPr/>
          <p:nvPr/>
        </p:nvSpPr>
        <p:spPr>
          <a:xfrm>
            <a:off x="651696" y="402934"/>
            <a:ext cx="7996687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10.Retrieve the room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number,availability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 and ward name for the room with number '104'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04EE2-65E9-4F5A-99B8-EBC27450A5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6" y="1203930"/>
            <a:ext cx="6930924" cy="273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630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842F-FF5E-4EC8-8492-A79F4A30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47" y="7008"/>
            <a:ext cx="7704000" cy="377167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2BCD0-05EF-47A4-A47F-E0A9774A39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3" y="729983"/>
            <a:ext cx="8636853" cy="440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0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01EA75-0951-4198-B93C-84920E23E30B}"/>
              </a:ext>
            </a:extLst>
          </p:cNvPr>
          <p:cNvSpPr/>
          <p:nvPr/>
        </p:nvSpPr>
        <p:spPr>
          <a:xfrm>
            <a:off x="310551" y="215660"/>
            <a:ext cx="86781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11.Consider the groups of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followupcheck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where each group contains the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followupchecks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that are from the same patients supplied by the same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doctor.For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each group retrieve the doc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id,pat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id and number of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followupchecks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in the group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40A84-DE74-4AB4-8EAD-BE023F48FB8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3" y="1173192"/>
            <a:ext cx="7105094" cy="2907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0453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D5DEEC-6E66-44F0-9F6B-2C7DCF773560}"/>
              </a:ext>
            </a:extLst>
          </p:cNvPr>
          <p:cNvSpPr/>
          <p:nvPr/>
        </p:nvSpPr>
        <p:spPr>
          <a:xfrm>
            <a:off x="543463" y="224182"/>
            <a:ext cx="8238227" cy="77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12.Consider the groups of appointment where each group contains the appointments that are from the same patients supplied by the same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doctor.For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each group retrieve the doc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id,pat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id,reason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number of appointments in the group.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E5334-B117-4993-9E38-523D2D8FB38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8" y="1207699"/>
            <a:ext cx="7090912" cy="2924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515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44AC9B-4436-43FA-A983-D954550B2AB4}"/>
              </a:ext>
            </a:extLst>
          </p:cNvPr>
          <p:cNvSpPr/>
          <p:nvPr/>
        </p:nvSpPr>
        <p:spPr>
          <a:xfrm>
            <a:off x="521898" y="270428"/>
            <a:ext cx="8100204" cy="54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13.Retrieve the nurse id and the corresponding ward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id.The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results are sorted by nurse id in descending order, meaning nurses with higher IDs appear first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1EA78-81C2-4695-9546-AFEF4C5D7A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8" y="1038835"/>
            <a:ext cx="6921879" cy="298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46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C77754-0F09-4201-8683-26D2C0CAFB9B}"/>
              </a:ext>
            </a:extLst>
          </p:cNvPr>
          <p:cNvSpPr/>
          <p:nvPr/>
        </p:nvSpPr>
        <p:spPr>
          <a:xfrm>
            <a:off x="439947" y="281454"/>
            <a:ext cx="8264106" cy="77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14.Consider the groups of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followupcheck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where each group contains the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followupchecks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that are from the same patients supplied by the same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doctor.For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each group that has more than one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followupcheck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,retrieve the doc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id,pat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 and nr of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followupchecks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the group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03F43-7346-4463-A241-12CB2EE396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" y="1376655"/>
            <a:ext cx="7413584" cy="3014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732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2D97A8-F7E8-4D9F-B629-F1F0A44856E9}"/>
              </a:ext>
            </a:extLst>
          </p:cNvPr>
          <p:cNvSpPr/>
          <p:nvPr/>
        </p:nvSpPr>
        <p:spPr>
          <a:xfrm>
            <a:off x="465826" y="486087"/>
            <a:ext cx="8384875" cy="54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15.For each patient having a total payment greater than 450.00,retrieve the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the total payment amount for each patient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55014-4AEE-4AA5-B060-0857B47DCA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8" y="1308592"/>
            <a:ext cx="7079047" cy="2892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778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21244A-992D-40EC-B343-3C6DD04D1CB6}"/>
              </a:ext>
            </a:extLst>
          </p:cNvPr>
          <p:cNvSpPr/>
          <p:nvPr/>
        </p:nvSpPr>
        <p:spPr>
          <a:xfrm>
            <a:off x="672859" y="373944"/>
            <a:ext cx="8108831" cy="54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16.For each payment whose payment amount is below the average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payment,retreive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payment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id,payment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amount,payment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AB3EC-DB07-4316-AAE3-73F8E2FCF5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7" y="1148834"/>
            <a:ext cx="7099959" cy="3259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934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7606C3-BADF-44F1-ACCE-9DB862B2ECFC}"/>
              </a:ext>
            </a:extLst>
          </p:cNvPr>
          <p:cNvSpPr/>
          <p:nvPr/>
        </p:nvSpPr>
        <p:spPr>
          <a:xfrm>
            <a:off x="573657" y="408450"/>
            <a:ext cx="7996686" cy="54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17.For each medication whose duration days is higher than the average duration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days,retrieve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medication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id,drug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name,duration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days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648EB-DA1A-45CA-BADB-4B1D85A339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82" y="1235392"/>
            <a:ext cx="7403315" cy="3095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2283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6D8DC9-A7F6-470F-B611-964654DA4D6F}"/>
              </a:ext>
            </a:extLst>
          </p:cNvPr>
          <p:cNvSpPr/>
          <p:nvPr/>
        </p:nvSpPr>
        <p:spPr>
          <a:xfrm>
            <a:off x="681486" y="377056"/>
            <a:ext cx="7798279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18.For each nurse which is assigned to ward with ID 3,retrieve nurse id, nurse first name, nurse last name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1109E-06FC-4F34-B05F-27D176E4C2D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64" y="1043023"/>
            <a:ext cx="7220687" cy="3270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194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730333-D1BE-4C72-8D98-15CA7C4E9D63}"/>
              </a:ext>
            </a:extLst>
          </p:cNvPr>
          <p:cNvSpPr/>
          <p:nvPr/>
        </p:nvSpPr>
        <p:spPr>
          <a:xfrm>
            <a:off x="629729" y="377055"/>
            <a:ext cx="7660256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19.For each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nurse,retreive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nurse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id,nurse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first name, nurse last name and procedure name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7D242-D6A6-4B9C-BF33-83DEFA265A0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17" y="1150979"/>
            <a:ext cx="7364413" cy="3274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006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2F7622-D0F4-4502-BB90-D86960FC93F7}"/>
              </a:ext>
            </a:extLst>
          </p:cNvPr>
          <p:cNvSpPr/>
          <p:nvPr/>
        </p:nvSpPr>
        <p:spPr>
          <a:xfrm>
            <a:off x="582283" y="497825"/>
            <a:ext cx="7979434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20.For each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procedure,retrieve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procedure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id,procedure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date,procedure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type,patient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name,patient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last name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8EA6A-8033-4277-9997-AC9206595A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3" y="1182687"/>
            <a:ext cx="7241875" cy="304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06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919B-7196-4A0E-BA03-7597E2607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47" y="0"/>
            <a:ext cx="7724753" cy="630092"/>
          </a:xfrm>
        </p:spPr>
        <p:txBody>
          <a:bodyPr/>
          <a:lstStyle/>
          <a:p>
            <a:r>
              <a:rPr lang="en-US" dirty="0"/>
              <a:t>Relational Schema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1C573-B494-456E-A6C0-460EC90435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5" y="630092"/>
            <a:ext cx="8644539" cy="44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9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4EAFA-75A4-44E2-8718-16D9FDD1ECFF}"/>
              </a:ext>
            </a:extLst>
          </p:cNvPr>
          <p:cNvSpPr/>
          <p:nvPr/>
        </p:nvSpPr>
        <p:spPr>
          <a:xfrm>
            <a:off x="621101" y="276045"/>
            <a:ext cx="8134709" cy="54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21.For each nurse assignment, retrieve the nurse ID, first name, last name, and the room number of the ward they are assigned to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D9600-441A-4037-B8C0-8683BCA7B5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0" y="1173192"/>
            <a:ext cx="6994591" cy="3062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631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70E413-E9C7-4A65-8311-BB4F96D8416C}"/>
              </a:ext>
            </a:extLst>
          </p:cNvPr>
          <p:cNvSpPr/>
          <p:nvPr/>
        </p:nvSpPr>
        <p:spPr>
          <a:xfrm>
            <a:off x="650253" y="371542"/>
            <a:ext cx="4410182" cy="311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22.List all follow-up checks with doctor and patient names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75B1F-07F3-4F8E-BA8E-B2019DB1BE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3" y="1096423"/>
            <a:ext cx="7053136" cy="304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711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6F5E17-A3A2-41A6-A974-BE7B87F9DEA8}"/>
              </a:ext>
            </a:extLst>
          </p:cNvPr>
          <p:cNvSpPr/>
          <p:nvPr/>
        </p:nvSpPr>
        <p:spPr>
          <a:xfrm>
            <a:off x="905774" y="627221"/>
            <a:ext cx="7789652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23.Retrieve the patient first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name,patient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last name for the patients who had a test with abnormal result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EEA417-509B-4737-A43A-1B7FD61930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74" y="1216120"/>
            <a:ext cx="7030528" cy="2846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2717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5D7B3-B1A9-4CE3-BD78-66DF01EFFAA2}"/>
              </a:ext>
            </a:extLst>
          </p:cNvPr>
          <p:cNvSpPr/>
          <p:nvPr/>
        </p:nvSpPr>
        <p:spPr>
          <a:xfrm>
            <a:off x="914399" y="515078"/>
            <a:ext cx="6840747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24.Retrieve the doc first name and last name for doctors who performed procedures in 2025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A9874-F982-48EC-85E4-23D19FFC75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1192679"/>
            <a:ext cx="7030529" cy="3042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318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DC2667-426C-4CA0-A943-15E084F9CCF3}"/>
              </a:ext>
            </a:extLst>
          </p:cNvPr>
          <p:cNvSpPr/>
          <p:nvPr/>
        </p:nvSpPr>
        <p:spPr>
          <a:xfrm>
            <a:off x="741871" y="506451"/>
            <a:ext cx="6754483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25.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 all the appointment ids and appointment reasons for patient 'Olivia'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37303-37F4-4E04-B1AB-BE7FC2AD9CC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06" y="1192781"/>
            <a:ext cx="7037357" cy="2947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005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2707-545F-4372-A1F3-018464E18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938" y="-141523"/>
            <a:ext cx="5177619" cy="2531040"/>
          </a:xfrm>
        </p:spPr>
        <p:txBody>
          <a:bodyPr/>
          <a:lstStyle/>
          <a:p>
            <a:r>
              <a:rPr lang="en-US" sz="5400" dirty="0"/>
              <a:t>THANK YOU FOR YOUR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3377E-BE7C-4EC5-86D6-0704F7D68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679" y="3511478"/>
            <a:ext cx="5177619" cy="1267555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WORKED: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Meriklesta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Hasanaj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Siera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Kurpali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Aldis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Saliasi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167B3-9A88-4717-B729-4DF14139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323" y="1621568"/>
            <a:ext cx="3614467" cy="26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45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FD92-F869-4500-9434-BF37A5FE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84" y="0"/>
            <a:ext cx="7700431" cy="659958"/>
          </a:xfrm>
        </p:spPr>
        <p:txBody>
          <a:bodyPr/>
          <a:lstStyle/>
          <a:p>
            <a:r>
              <a:rPr lang="en-US" dirty="0"/>
              <a:t>CREATION OF TABLES </a:t>
            </a:r>
            <a:br>
              <a:rPr lang="en-US" dirty="0"/>
            </a:br>
            <a:r>
              <a:rPr lang="en-US" sz="2400" dirty="0"/>
              <a:t>Patient</a:t>
            </a:r>
            <a:br>
              <a:rPr lang="en-US" sz="2400" dirty="0"/>
            </a:br>
            <a:br>
              <a:rPr lang="en-US" dirty="0"/>
            </a:br>
            <a:br>
              <a:rPr lang="en-US" dirty="0"/>
            </a:br>
            <a:endParaRPr lang="en-US" sz="14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3F5B09B-B516-461F-8DC0-B06E4D8A8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14" y="1779557"/>
            <a:ext cx="10404458" cy="56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0A102C6-850E-4CE8-A511-FDFF1C3C8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961" y="2092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B86F471-D1B5-4EFB-8DE9-53C30F770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25361"/>
              </p:ext>
            </p:extLst>
          </p:nvPr>
        </p:nvGraphicFramePr>
        <p:xfrm>
          <a:off x="190831" y="1272208"/>
          <a:ext cx="8833899" cy="2814761"/>
        </p:xfrm>
        <a:graphic>
          <a:graphicData uri="http://schemas.openxmlformats.org/drawingml/2006/table">
            <a:tbl>
              <a:tblPr firstRow="1" bandRow="1">
                <a:tableStyleId>{432C036A-9AE6-4E47-BC03-572E23C71CDE}</a:tableStyleId>
              </a:tblPr>
              <a:tblGrid>
                <a:gridCol w="529278">
                  <a:extLst>
                    <a:ext uri="{9D8B030D-6E8A-4147-A177-3AD203B41FA5}">
                      <a16:colId xmlns:a16="http://schemas.microsoft.com/office/drawing/2014/main" val="505516817"/>
                    </a:ext>
                  </a:extLst>
                </a:gridCol>
                <a:gridCol w="1205530">
                  <a:extLst>
                    <a:ext uri="{9D8B030D-6E8A-4147-A177-3AD203B41FA5}">
                      <a16:colId xmlns:a16="http://schemas.microsoft.com/office/drawing/2014/main" val="4107200756"/>
                    </a:ext>
                  </a:extLst>
                </a:gridCol>
                <a:gridCol w="1176355">
                  <a:extLst>
                    <a:ext uri="{9D8B030D-6E8A-4147-A177-3AD203B41FA5}">
                      <a16:colId xmlns:a16="http://schemas.microsoft.com/office/drawing/2014/main" val="3422676726"/>
                    </a:ext>
                  </a:extLst>
                </a:gridCol>
                <a:gridCol w="972940">
                  <a:extLst>
                    <a:ext uri="{9D8B030D-6E8A-4147-A177-3AD203B41FA5}">
                      <a16:colId xmlns:a16="http://schemas.microsoft.com/office/drawing/2014/main" val="551364116"/>
                    </a:ext>
                  </a:extLst>
                </a:gridCol>
                <a:gridCol w="1371101">
                  <a:extLst>
                    <a:ext uri="{9D8B030D-6E8A-4147-A177-3AD203B41FA5}">
                      <a16:colId xmlns:a16="http://schemas.microsoft.com/office/drawing/2014/main" val="2371047794"/>
                    </a:ext>
                  </a:extLst>
                </a:gridCol>
                <a:gridCol w="1186608">
                  <a:extLst>
                    <a:ext uri="{9D8B030D-6E8A-4147-A177-3AD203B41FA5}">
                      <a16:colId xmlns:a16="http://schemas.microsoft.com/office/drawing/2014/main" val="2914653176"/>
                    </a:ext>
                  </a:extLst>
                </a:gridCol>
                <a:gridCol w="1595020">
                  <a:extLst>
                    <a:ext uri="{9D8B030D-6E8A-4147-A177-3AD203B41FA5}">
                      <a16:colId xmlns:a16="http://schemas.microsoft.com/office/drawing/2014/main" val="3259267192"/>
                    </a:ext>
                  </a:extLst>
                </a:gridCol>
                <a:gridCol w="797067">
                  <a:extLst>
                    <a:ext uri="{9D8B030D-6E8A-4147-A177-3AD203B41FA5}">
                      <a16:colId xmlns:a16="http://schemas.microsoft.com/office/drawing/2014/main" val="583113428"/>
                    </a:ext>
                  </a:extLst>
                </a:gridCol>
              </a:tblGrid>
              <a:tr h="5169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PatID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PatFirstName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PatLastName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PatGender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PatContactNum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PatDtOfBirth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PatEmail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WardID</a:t>
                      </a:r>
                      <a:endParaRPr lang="en-US" sz="11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012165"/>
                  </a:ext>
                </a:extLst>
              </a:tr>
              <a:tr h="5169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Emily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Johnson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1467800325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2000-10-26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emily@gmail.com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871901"/>
                  </a:ext>
                </a:extLst>
              </a:tr>
              <a:tr h="2517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John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Williams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3689022002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1993-05-29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john@gmail.com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9268188"/>
                  </a:ext>
                </a:extLst>
              </a:tr>
              <a:tr h="2434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Wilson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0975541903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1985-06-21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tom@gmail.com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1671591"/>
                  </a:ext>
                </a:extLst>
              </a:tr>
              <a:tr h="2517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Jane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White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1579301957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1997-11-07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jane@gmail.com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0027150"/>
                  </a:ext>
                </a:extLst>
              </a:tr>
              <a:tr h="5169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Jackson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Roberts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7893567723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1966-07-29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jackson@gmail.com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6313"/>
                  </a:ext>
                </a:extLst>
              </a:tr>
              <a:tr h="5169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Olivia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Scott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9088845230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1973-11-27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olivia@gmail.com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66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33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4A53-A2BB-4923-A017-E2BE9B1E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Hospital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D8B464-B417-4DD9-89B8-9ED1FCB78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28202"/>
              </p:ext>
            </p:extLst>
          </p:nvPr>
        </p:nvGraphicFramePr>
        <p:xfrm>
          <a:off x="1081377" y="1017725"/>
          <a:ext cx="6965344" cy="691805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1149979">
                  <a:extLst>
                    <a:ext uri="{9D8B030D-6E8A-4147-A177-3AD203B41FA5}">
                      <a16:colId xmlns:a16="http://schemas.microsoft.com/office/drawing/2014/main" val="3132222339"/>
                    </a:ext>
                  </a:extLst>
                </a:gridCol>
                <a:gridCol w="1336379">
                  <a:extLst>
                    <a:ext uri="{9D8B030D-6E8A-4147-A177-3AD203B41FA5}">
                      <a16:colId xmlns:a16="http://schemas.microsoft.com/office/drawing/2014/main" val="474669564"/>
                    </a:ext>
                  </a:extLst>
                </a:gridCol>
                <a:gridCol w="1358717">
                  <a:extLst>
                    <a:ext uri="{9D8B030D-6E8A-4147-A177-3AD203B41FA5}">
                      <a16:colId xmlns:a16="http://schemas.microsoft.com/office/drawing/2014/main" val="2427988544"/>
                    </a:ext>
                  </a:extLst>
                </a:gridCol>
                <a:gridCol w="1731514">
                  <a:extLst>
                    <a:ext uri="{9D8B030D-6E8A-4147-A177-3AD203B41FA5}">
                      <a16:colId xmlns:a16="http://schemas.microsoft.com/office/drawing/2014/main" val="1344326713"/>
                    </a:ext>
                  </a:extLst>
                </a:gridCol>
                <a:gridCol w="1388755">
                  <a:extLst>
                    <a:ext uri="{9D8B030D-6E8A-4147-A177-3AD203B41FA5}">
                      <a16:colId xmlns:a16="http://schemas.microsoft.com/office/drawing/2014/main" val="2388015307"/>
                    </a:ext>
                  </a:extLst>
                </a:gridCol>
              </a:tblGrid>
              <a:tr h="309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 err="1">
                          <a:effectLst/>
                        </a:rPr>
                        <a:t>HospitalID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HospitalName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HospitalPhone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HospitalEmail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HospitalAdd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2053818"/>
                  </a:ext>
                </a:extLst>
              </a:tr>
              <a:tr h="3822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Cardio Health Center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555-1234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info@cardiohc.org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123 Heart Lane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580497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426CB79-0054-43F7-85F3-236EBCF779FE}"/>
              </a:ext>
            </a:extLst>
          </p:cNvPr>
          <p:cNvSpPr/>
          <p:nvPr/>
        </p:nvSpPr>
        <p:spPr>
          <a:xfrm>
            <a:off x="3985404" y="1796996"/>
            <a:ext cx="1104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uprum" panose="020B0604020202020204" charset="0"/>
              </a:rPr>
              <a:t>Doctor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324B08-C5D0-4BF9-902B-5A6D459E9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48547"/>
              </p:ext>
            </p:extLst>
          </p:nvPr>
        </p:nvGraphicFramePr>
        <p:xfrm>
          <a:off x="456793" y="2258661"/>
          <a:ext cx="7967207" cy="1795135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619173">
                  <a:extLst>
                    <a:ext uri="{9D8B030D-6E8A-4147-A177-3AD203B41FA5}">
                      <a16:colId xmlns:a16="http://schemas.microsoft.com/office/drawing/2014/main" val="2433196534"/>
                    </a:ext>
                  </a:extLst>
                </a:gridCol>
                <a:gridCol w="1198377">
                  <a:extLst>
                    <a:ext uri="{9D8B030D-6E8A-4147-A177-3AD203B41FA5}">
                      <a16:colId xmlns:a16="http://schemas.microsoft.com/office/drawing/2014/main" val="3756931577"/>
                    </a:ext>
                  </a:extLst>
                </a:gridCol>
                <a:gridCol w="1171029">
                  <a:extLst>
                    <a:ext uri="{9D8B030D-6E8A-4147-A177-3AD203B41FA5}">
                      <a16:colId xmlns:a16="http://schemas.microsoft.com/office/drawing/2014/main" val="3121571889"/>
                    </a:ext>
                  </a:extLst>
                </a:gridCol>
                <a:gridCol w="1077067">
                  <a:extLst>
                    <a:ext uri="{9D8B030D-6E8A-4147-A177-3AD203B41FA5}">
                      <a16:colId xmlns:a16="http://schemas.microsoft.com/office/drawing/2014/main" val="4055987371"/>
                    </a:ext>
                  </a:extLst>
                </a:gridCol>
                <a:gridCol w="1241151">
                  <a:extLst>
                    <a:ext uri="{9D8B030D-6E8A-4147-A177-3AD203B41FA5}">
                      <a16:colId xmlns:a16="http://schemas.microsoft.com/office/drawing/2014/main" val="1895597499"/>
                    </a:ext>
                  </a:extLst>
                </a:gridCol>
                <a:gridCol w="1713769">
                  <a:extLst>
                    <a:ext uri="{9D8B030D-6E8A-4147-A177-3AD203B41FA5}">
                      <a16:colId xmlns:a16="http://schemas.microsoft.com/office/drawing/2014/main" val="195612675"/>
                    </a:ext>
                  </a:extLst>
                </a:gridCol>
                <a:gridCol w="946641">
                  <a:extLst>
                    <a:ext uri="{9D8B030D-6E8A-4147-A177-3AD203B41FA5}">
                      <a16:colId xmlns:a16="http://schemas.microsoft.com/office/drawing/2014/main" val="2128120352"/>
                    </a:ext>
                  </a:extLst>
                </a:gridCol>
              </a:tblGrid>
              <a:tr h="3366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 err="1">
                          <a:effectLst/>
                        </a:rPr>
                        <a:t>DocID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DocFirstName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DocLastName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YearOfGrad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D.ContactNum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D.Email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HospitalID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698471"/>
                  </a:ext>
                </a:extLst>
              </a:tr>
              <a:tr h="3366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Yang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2000000000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emma1@hospital.org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9232689"/>
                  </a:ext>
                </a:extLst>
              </a:tr>
              <a:tr h="3366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Bailey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2000000001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gregory1@hospital.org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4443653"/>
                  </a:ext>
                </a:extLst>
              </a:tr>
              <a:tr h="169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Alex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James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2000000002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alex1@hospital.org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3927777"/>
                  </a:ext>
                </a:extLst>
              </a:tr>
              <a:tr h="5992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Cristina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2000000003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cristina1@hospital.org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436016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489E7A9F-724B-4454-BE90-6F77E04D5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00" y="2108899"/>
            <a:ext cx="9164828" cy="38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0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0560C-9EBC-4543-B040-A6603AA4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770"/>
            <a:ext cx="7704000" cy="517585"/>
          </a:xfrm>
        </p:spPr>
        <p:txBody>
          <a:bodyPr/>
          <a:lstStyle/>
          <a:p>
            <a:r>
              <a:rPr lang="en-US" sz="2400" dirty="0"/>
              <a:t>Follow-up-check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84A0FA-606E-4274-BBC0-C5A9123B6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582172"/>
              </p:ext>
            </p:extLst>
          </p:nvPr>
        </p:nvGraphicFramePr>
        <p:xfrm>
          <a:off x="1466491" y="957533"/>
          <a:ext cx="6426678" cy="3278037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1558712">
                  <a:extLst>
                    <a:ext uri="{9D8B030D-6E8A-4147-A177-3AD203B41FA5}">
                      <a16:colId xmlns:a16="http://schemas.microsoft.com/office/drawing/2014/main" val="640706920"/>
                    </a:ext>
                  </a:extLst>
                </a:gridCol>
                <a:gridCol w="1490643">
                  <a:extLst>
                    <a:ext uri="{9D8B030D-6E8A-4147-A177-3AD203B41FA5}">
                      <a16:colId xmlns:a16="http://schemas.microsoft.com/office/drawing/2014/main" val="3247508229"/>
                    </a:ext>
                  </a:extLst>
                </a:gridCol>
                <a:gridCol w="1125545">
                  <a:extLst>
                    <a:ext uri="{9D8B030D-6E8A-4147-A177-3AD203B41FA5}">
                      <a16:colId xmlns:a16="http://schemas.microsoft.com/office/drawing/2014/main" val="688915134"/>
                    </a:ext>
                  </a:extLst>
                </a:gridCol>
                <a:gridCol w="1125545">
                  <a:extLst>
                    <a:ext uri="{9D8B030D-6E8A-4147-A177-3AD203B41FA5}">
                      <a16:colId xmlns:a16="http://schemas.microsoft.com/office/drawing/2014/main" val="3560303458"/>
                    </a:ext>
                  </a:extLst>
                </a:gridCol>
                <a:gridCol w="1126233">
                  <a:extLst>
                    <a:ext uri="{9D8B030D-6E8A-4147-A177-3AD203B41FA5}">
                      <a16:colId xmlns:a16="http://schemas.microsoft.com/office/drawing/2014/main" val="3463432817"/>
                    </a:ext>
                  </a:extLst>
                </a:gridCol>
              </a:tblGrid>
              <a:tr h="3839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 err="1">
                          <a:effectLst/>
                        </a:rPr>
                        <a:t>FollowupcheckID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FollowupcheckDate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Notes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DocID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PatID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8490113"/>
                  </a:ext>
                </a:extLst>
              </a:tr>
              <a:tr h="3839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2025-02-14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Patient improving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3744582"/>
                  </a:ext>
                </a:extLst>
              </a:tr>
              <a:tr h="5808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2025-04-09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Blood pressure stable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0845540"/>
                  </a:ext>
                </a:extLst>
              </a:tr>
              <a:tr h="3839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2025-05-02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Further test advised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6681074"/>
                  </a:ext>
                </a:extLst>
              </a:tr>
              <a:tr h="5808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2025-04-21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complications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152385"/>
                  </a:ext>
                </a:extLst>
              </a:tr>
              <a:tr h="5808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2025-05-03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ECG clear,no arrhythmia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1688881"/>
                  </a:ext>
                </a:extLst>
              </a:tr>
              <a:tr h="3839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2025-02-12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MRI next week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344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8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04C0-7FEE-499E-8B1B-949F506B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Payment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F41C8D-0F23-4C90-91CD-547DED1F8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513361"/>
              </p:ext>
            </p:extLst>
          </p:nvPr>
        </p:nvGraphicFramePr>
        <p:xfrm>
          <a:off x="655609" y="1017726"/>
          <a:ext cx="6633711" cy="2596746"/>
        </p:xfrm>
        <a:graphic>
          <a:graphicData uri="http://schemas.openxmlformats.org/drawingml/2006/table">
            <a:tbl>
              <a:tblPr firstRow="1" firstCol="1" bandRow="1">
                <a:tableStyleId>{432C036A-9AE6-4E47-BC03-572E23C71CDE}</a:tableStyleId>
              </a:tblPr>
              <a:tblGrid>
                <a:gridCol w="1331358">
                  <a:extLst>
                    <a:ext uri="{9D8B030D-6E8A-4147-A177-3AD203B41FA5}">
                      <a16:colId xmlns:a16="http://schemas.microsoft.com/office/drawing/2014/main" val="2977036333"/>
                    </a:ext>
                  </a:extLst>
                </a:gridCol>
                <a:gridCol w="1322124">
                  <a:extLst>
                    <a:ext uri="{9D8B030D-6E8A-4147-A177-3AD203B41FA5}">
                      <a16:colId xmlns:a16="http://schemas.microsoft.com/office/drawing/2014/main" val="2244290181"/>
                    </a:ext>
                  </a:extLst>
                </a:gridCol>
                <a:gridCol w="1326743">
                  <a:extLst>
                    <a:ext uri="{9D8B030D-6E8A-4147-A177-3AD203B41FA5}">
                      <a16:colId xmlns:a16="http://schemas.microsoft.com/office/drawing/2014/main" val="3766356953"/>
                    </a:ext>
                  </a:extLst>
                </a:gridCol>
                <a:gridCol w="1326743">
                  <a:extLst>
                    <a:ext uri="{9D8B030D-6E8A-4147-A177-3AD203B41FA5}">
                      <a16:colId xmlns:a16="http://schemas.microsoft.com/office/drawing/2014/main" val="3628110564"/>
                    </a:ext>
                  </a:extLst>
                </a:gridCol>
                <a:gridCol w="1326743">
                  <a:extLst>
                    <a:ext uri="{9D8B030D-6E8A-4147-A177-3AD203B41FA5}">
                      <a16:colId xmlns:a16="http://schemas.microsoft.com/office/drawing/2014/main" val="2613721187"/>
                    </a:ext>
                  </a:extLst>
                </a:gridCol>
              </a:tblGrid>
              <a:tr h="4823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PaymentID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Payment Amount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PaymentDate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Payment Status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PatID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6388721"/>
                  </a:ext>
                </a:extLst>
              </a:tr>
              <a:tr h="2349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2025-03-25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2535492"/>
                  </a:ext>
                </a:extLst>
              </a:tr>
              <a:tr h="2349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2025-01-03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3907701"/>
                  </a:ext>
                </a:extLst>
              </a:tr>
              <a:tr h="2349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2025-02-22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Pending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5781166"/>
                  </a:ext>
                </a:extLst>
              </a:tr>
              <a:tr h="2349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530.20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2024-09-01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Declined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263203"/>
                  </a:ext>
                </a:extLst>
              </a:tr>
              <a:tr h="2349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475.00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2025-02-16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Pending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644702"/>
                  </a:ext>
                </a:extLst>
              </a:tr>
              <a:tr h="2349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2024-10-11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8711823"/>
                  </a:ext>
                </a:extLst>
              </a:tr>
              <a:tr h="2349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370.00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2025-01-24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8070652"/>
                  </a:ext>
                </a:extLst>
              </a:tr>
              <a:tr h="2349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2025-04-14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Pending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1245096"/>
                  </a:ext>
                </a:extLst>
              </a:tr>
              <a:tr h="2349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2025-03-27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70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787287"/>
      </p:ext>
    </p:extLst>
  </p:cSld>
  <p:clrMapOvr>
    <a:masterClrMapping/>
  </p:clrMapOvr>
</p:sld>
</file>

<file path=ppt/theme/theme1.xml><?xml version="1.0" encoding="utf-8"?>
<a:theme xmlns:a="http://schemas.openxmlformats.org/drawingml/2006/main" name="Ventricular Septal Defects Clinical Case Report by Slidesgo">
  <a:themeElements>
    <a:clrScheme name="Simple Light">
      <a:dk1>
        <a:srgbClr val="434343"/>
      </a:dk1>
      <a:lt1>
        <a:srgbClr val="FFFFFF"/>
      </a:lt1>
      <a:dk2>
        <a:srgbClr val="157A9E"/>
      </a:dk2>
      <a:lt2>
        <a:srgbClr val="B82312"/>
      </a:lt2>
      <a:accent1>
        <a:srgbClr val="99999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2398</Words>
  <Application>Microsoft Office PowerPoint</Application>
  <PresentationFormat>On-screen Show (16:9)</PresentationFormat>
  <Paragraphs>809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Bebas Neue</vt:lpstr>
      <vt:lpstr>Cuprum</vt:lpstr>
      <vt:lpstr>Actor</vt:lpstr>
      <vt:lpstr>Arial</vt:lpstr>
      <vt:lpstr>Calibri</vt:lpstr>
      <vt:lpstr>Times New Roman</vt:lpstr>
      <vt:lpstr>Aptos</vt:lpstr>
      <vt:lpstr>Cuprum Medium</vt:lpstr>
      <vt:lpstr>Ventricular Septal Defects Clinical Case Report by Slidesgo</vt:lpstr>
      <vt:lpstr>HOSPITAL MANAGEMENT SYSTEM</vt:lpstr>
      <vt:lpstr>INTRODUCTION</vt:lpstr>
      <vt:lpstr>OBJECTIVES:</vt:lpstr>
      <vt:lpstr>ER Diagram</vt:lpstr>
      <vt:lpstr>Relational Schema</vt:lpstr>
      <vt:lpstr>CREATION OF TABLES  Patient   </vt:lpstr>
      <vt:lpstr>Hospital</vt:lpstr>
      <vt:lpstr>Follow-up-check</vt:lpstr>
      <vt:lpstr>Payment</vt:lpstr>
      <vt:lpstr>Ward</vt:lpstr>
      <vt:lpstr>Procedure</vt:lpstr>
      <vt:lpstr>Medication</vt:lpstr>
      <vt:lpstr>Appointment</vt:lpstr>
      <vt:lpstr>Test</vt:lpstr>
      <vt:lpstr>Admission</vt:lpstr>
      <vt:lpstr>Database Improvement-Normalization</vt:lpstr>
      <vt:lpstr>Why this matters?  1.Faster performance: Well-structured tables reduce data repetition, leading to quicker query execution and optimized storage.  2.Improved consistency: By minimizing redundancy, normalization ensures that each piece of information is stored in one place, reducing the risk of conflicting data.  3.Easier maintenance: With clear relationships and cleaner design, it's simpler to update, extend, or troubleshoot the database as the system grows.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Code Implementation</vt:lpstr>
      <vt:lpstr>Managerial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Meriklesta Hasanaj</dc:creator>
  <cp:lastModifiedBy>AG</cp:lastModifiedBy>
  <cp:revision>46</cp:revision>
  <dcterms:modified xsi:type="dcterms:W3CDTF">2025-05-26T20:42:51Z</dcterms:modified>
</cp:coreProperties>
</file>